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9144000"/>
  <p:notesSz cx="6858000" cy="9144000"/>
  <p:embeddedFontLst>
    <p:embeddedFont>
      <p:font typeface="Tahoma"/>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Tahoma-bold.fntdata"/><Relationship Id="rId61" Type="http://schemas.openxmlformats.org/officeDocument/2006/relationships/font" Target="fonts/Tahoma-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(This presentation is designed for educators to use in their own way.  It takes approximately an hour to present, but some slides may not be relevant to the group you are presenting to so there is a function in powerpoint to hide these slides from general view rather than eliminating them in total.  That way, you have all the slides and can pick and choose from them  rather than trying to find slides in your own documents folder on your computer.  Feel free to add your own slides or make changes to images and or formatting.</a:t>
            </a:r>
            <a:endParaRPr>
              <a:solidFill>
                <a:schemeClr val="dk1"/>
              </a:solidFill>
            </a:endParaRPr>
          </a:p>
          <a:p>
            <a:pPr indent="0" lvl="0" marL="0" rtl="0" algn="l">
              <a:spcBef>
                <a:spcPts val="0"/>
              </a:spcBef>
              <a:spcAft>
                <a:spcPts val="0"/>
              </a:spcAft>
              <a:buNone/>
            </a:pPr>
            <a:r>
              <a:t/>
            </a:r>
            <a:endParaRPr/>
          </a:p>
        </p:txBody>
      </p:sp>
      <p:sp>
        <p:nvSpPr>
          <p:cNvPr id="67" name="Google Shape;6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Let's</a:t>
            </a:r>
            <a:r>
              <a:rPr lang="en-US"/>
              <a:t> now have a look at how we work with individuals and couples.</a:t>
            </a:r>
            <a:endParaRPr/>
          </a:p>
        </p:txBody>
      </p:sp>
      <p:sp>
        <p:nvSpPr>
          <p:cNvPr id="147" name="Google Shape;14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So individuals/couples use our service for various reasons.  It may be for help in conceiving; wanting to use a non chemical form of contraception; or simply to learn more about their fertility and menstrual cycle.  They may, or may not be sexually active.  They may suffer from migraines and want to track which part of the cycle they occur in so that they can isolate the hormone responsible and treat appropriately.  The client may have had a recent diagnosis of Polycystic Ovaries or Endometriosis and they want to see what if any effect it is having on their cycle and fertility.</a:t>
            </a:r>
            <a:endParaRPr>
              <a:solidFill>
                <a:schemeClr val="dk1"/>
              </a:solidFill>
            </a:endParaRPr>
          </a:p>
          <a:p>
            <a:pPr indent="0" lvl="0" marL="0" rtl="0" algn="l">
              <a:spcBef>
                <a:spcPts val="0"/>
              </a:spcBef>
              <a:spcAft>
                <a:spcPts val="0"/>
              </a:spcAft>
              <a:buNone/>
            </a:pPr>
            <a:r>
              <a:t/>
            </a:r>
            <a:endParaRPr/>
          </a:p>
        </p:txBody>
      </p:sp>
      <p:sp>
        <p:nvSpPr>
          <p:cNvPr id="154" name="Google Shape;15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0" name="Google Shape;16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For those clients seen by a NFNZ Fertility Educator for contraception in 2015-2017 we can see that:</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54.1% chose Fertility awareness with barriers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25.2% for Natural Family Planning (abstinence during fertile times).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14.2% used LAM (Lactational Amenorrhea Method - for fully breastfeeding mothers).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 6.5% used Breastfeeding charting</a:t>
            </a:r>
            <a:endParaRPr b="0" i="0" sz="1800" u="none" cap="none" strike="noStrike"/>
          </a:p>
          <a:p>
            <a:pPr indent="0" lvl="0" marL="0" marR="0" rtl="0" algn="l">
              <a:spcBef>
                <a:spcPts val="0"/>
              </a:spcBef>
              <a:spcAft>
                <a:spcPts val="0"/>
              </a:spcAft>
              <a:buNone/>
            </a:pPr>
            <a:r>
              <a:t/>
            </a:r>
            <a:endParaRPr b="0" i="0" sz="1800" u="none" cap="none" strike="noStrike"/>
          </a:p>
        </p:txBody>
      </p:sp>
      <p:sp>
        <p:nvSpPr>
          <p:cNvPr id="161" name="Google Shape;161;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9" name="Google Shape;16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These are the two methods we teach at Natural Fertility NZ.  The one we are going to focus on today for you is……(whatever was decided by you and the coordinator of the group).  Covering both in one session is too much.</a:t>
            </a:r>
            <a:endParaRPr/>
          </a:p>
        </p:txBody>
      </p:sp>
      <p:sp>
        <p:nvSpPr>
          <p:cNvPr id="170" name="Google Shape;170;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you were to Google Sympto-Thermal method and Lactational Amenorrhea Method you would find many links to many research articles.  The World Health Organisation states that both these methods are at least 98% effective in avoiding pregnancy.</a:t>
            </a:r>
            <a:endParaRPr/>
          </a:p>
          <a:p>
            <a:pPr indent="0" lvl="0" marL="0" rtl="0" algn="l">
              <a:spcBef>
                <a:spcPts val="0"/>
              </a:spcBef>
              <a:spcAft>
                <a:spcPts val="0"/>
              </a:spcAft>
              <a:buNone/>
            </a:pPr>
            <a:r>
              <a:rPr lang="en-US"/>
              <a:t>If you are wanting to maximise your chances of conceiving, by using targeted intercourse with your most fertile time, your chance of conception increases from the general stats of 80% in the first year to 92%</a:t>
            </a:r>
            <a:endParaRPr/>
          </a:p>
        </p:txBody>
      </p:sp>
      <p:sp>
        <p:nvSpPr>
          <p:cNvPr id="177" name="Google Shape;17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3" name="Google Shape;18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You might be wondering where do our referrals come from?  As you can see from this slide, the majority are from friends or family who have had a positive experience from the service in the past - good old word of mouth, followed by internet searches for services and a variety of health professionals.  (You may want to mention about your own stats in here).</a:t>
            </a:r>
            <a:endParaRPr/>
          </a:p>
          <a:p>
            <a:pPr indent="0" lvl="0" marL="0" marR="0" rtl="0" algn="l">
              <a:spcBef>
                <a:spcPts val="0"/>
              </a:spcBef>
              <a:spcAft>
                <a:spcPts val="0"/>
              </a:spcAft>
              <a:buFont typeface="Arial"/>
              <a:buNone/>
            </a:pPr>
            <a:r>
              <a:t/>
            </a:r>
            <a:endParaRPr/>
          </a:p>
        </p:txBody>
      </p:sp>
      <p:sp>
        <p:nvSpPr>
          <p:cNvPr id="184" name="Google Shape;184;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This graph shows the age of those seeking Fertility Awareness information from 2014 to 2017.</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20 - 25 year olds are the biggest group that we currently see at NFNZ.  Over the last ten years our clients have become slightly younger with a 2010 peak in the 30-34 year old age group.  Prior to that our largest group was 35-39 years in 2005/2006</a:t>
            </a:r>
            <a:endParaRPr/>
          </a:p>
        </p:txBody>
      </p:sp>
      <p:sp>
        <p:nvSpPr>
          <p:cNvPr id="190" name="Google Shape;19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Isn’t everyone aware of their own fertility?  Isn't it as simple as ‘sperm meets egg’?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We make assumptions that people know how their bodies work.  We assume that the basics such as the menstrual cycle, male and female reproduction and fertility have  been taught at school, somewhere along the line.  People understand that unprotected intercourse can result in STIs and unplanned pregnancy but my experience shows me that they understand little beyond this.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In today’s society, anything and everything is Googled and that includes information on fertility and the menstrual cycle.  Unfortunately, it is difficult for the consumer to discern fact from fiction and ascertain the credibility of the website they are using.  It it’s on the net -  it must be true mentality tends to prevail.</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There is a lot of misinformation out there which can include: all women ovulate on day 14 of their cycle, all women have a 14 day luteal phase, if a woman has irregular cycles she will have trouble conceiving or can’t use Fertility Awareness for natural contraception.</a:t>
            </a:r>
            <a:endParaRPr/>
          </a:p>
        </p:txBody>
      </p:sp>
      <p:sp>
        <p:nvSpPr>
          <p:cNvPr id="200" name="Google Shape;20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was a study done many years ago in Auckland, NZ, of a small group of women attending a tertiary fertility clinic, to ascertain what their level of understanding was about their fertile signs in regard to trying to conceive.  Read the bullet points….</a:t>
            </a:r>
            <a:endParaRPr/>
          </a:p>
        </p:txBody>
      </p:sp>
      <p:sp>
        <p:nvSpPr>
          <p:cNvPr id="206" name="Google Shape;20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3" name="Google Shape;21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This slide shows the clients’ perceived cause of infertility in that study.</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Alarmingly, 57% had no idea as to the cause of their infertility.</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If this study was repeated today, I would feel fairly confident in saying that the percentage of women affected by Endometriosis would have increased hugely due to better and earlier diagnosis.</a:t>
            </a:r>
            <a:endParaRPr>
              <a:solidFill>
                <a:schemeClr val="dk1"/>
              </a:solidFill>
            </a:endParaRPr>
          </a:p>
          <a:p>
            <a:pPr indent="0" lvl="0" marL="0" marR="0" rtl="0" algn="l">
              <a:spcBef>
                <a:spcPts val="0"/>
              </a:spcBef>
              <a:spcAft>
                <a:spcPts val="0"/>
              </a:spcAft>
              <a:buFont typeface="Arial"/>
              <a:buNone/>
            </a:pPr>
            <a:r>
              <a:t/>
            </a:r>
            <a:endParaRPr/>
          </a:p>
        </p:txBody>
      </p:sp>
      <p:sp>
        <p:nvSpPr>
          <p:cNvPr id="214" name="Google Shape;214;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4" name="Google Shape;7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These are generic learning outcomes.  The person who contacted you about the session may have more specific outcomes they would like you to address.  Make sure you are both on the right page before the presentation date, but also check in on the day with attendees (if possible and appropriate) if there is any questions they would like specifically answered.  These can be written up on a whiteboard for you to check throughout and at the end of the session that they have been covered or put onto a piece of paper and glue tacked up onto a wall.  </a:t>
            </a:r>
            <a:endParaRPr/>
          </a:p>
        </p:txBody>
      </p:sp>
      <p:sp>
        <p:nvSpPr>
          <p:cNvPr id="75" name="Google Shape;75;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0" name="Google Shape;22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Let them read the cartoon.</a:t>
            </a:r>
            <a:endParaRPr/>
          </a:p>
          <a:p>
            <a:pPr indent="0" lvl="0" marL="0" marR="0" rtl="0" algn="l">
              <a:spcBef>
                <a:spcPts val="0"/>
              </a:spcBef>
              <a:spcAft>
                <a:spcPts val="0"/>
              </a:spcAft>
              <a:buFont typeface="Arial"/>
              <a:buNone/>
            </a:pPr>
            <a:r>
              <a:rPr lang="en-US"/>
              <a:t>We encourage our clients to bring to the clinic any test results that they may have in regard to fertility investigations.  We can go through these </a:t>
            </a:r>
            <a:r>
              <a:rPr b="0" i="0" lang="en-US" sz="1800" u="none" cap="none" strike="noStrike"/>
              <a:t>results with the clients so that they understand what is going on.  There is also a lot of misinformation around about sperm production, sperm survival, frequency of intercourse, positioning etc.  We spend time during the consultation correcting this information.</a:t>
            </a:r>
            <a:endParaRPr/>
          </a:p>
        </p:txBody>
      </p:sp>
      <p:sp>
        <p:nvSpPr>
          <p:cNvPr id="221" name="Google Shape;221;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6" name="Google Shape;22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So, knowing that people know so little information about how their body works we do a basic review of anatomy and physiology.</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In the first session we take a health history and give a very basic overview of anatomy and physiology.  We make no assumptions about what people know prior to the appointment. This overview also gives educators the opportunity to explain issues specific to that client such as where a biopsy might have been taken during a colposcopy, what happens with an ectopic pregnancy, endometriosis, PCOS, perimenopause and vasectomy reversal.  People also arrive at the clinic with a number of misconceptions about their fertility so it is an opportunity to clear these up.  </a:t>
            </a:r>
            <a:endParaRPr/>
          </a:p>
        </p:txBody>
      </p:sp>
      <p:sp>
        <p:nvSpPr>
          <p:cNvPr id="227" name="Google Shape;227;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6" name="Google Shape;23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Let them read the cartoon.  Often, clients are confused about a semen analysis result.  Just because someone has an above average number of sperm doesn’t mean the quality is good.</a:t>
            </a:r>
            <a:endParaRPr/>
          </a:p>
        </p:txBody>
      </p:sp>
      <p:sp>
        <p:nvSpPr>
          <p:cNvPr id="237" name="Google Shape;237;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2" name="Google Shape;242;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I want to now move on to talk about combined fertility.  We need to understand how a womans and mans fertility combine together to potentially result in conception.</a:t>
            </a:r>
            <a:endParaRPr/>
          </a:p>
        </p:txBody>
      </p:sp>
      <p:sp>
        <p:nvSpPr>
          <p:cNvPr id="243" name="Google Shape;243;p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9" name="Google Shape;249;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Once we have reviewed the anatomy and physiology, we then move on to teach a couple about their combined fertility which is the combination of the factors that make up male and female fertility such as sperm survival, the production of cervical mucus and ovulation.  We teach about the luteal phase and address the common misconception that this is 14 days in all women.  The medically recognised range is 12-16 days.  We also explain to conception clients the rationale behind a day 21 blood test in regards to determining if ovulation has occurred (there is an assumption that ovulation has occurred on day 14, and then wait 7 days for progesterone to peak).  Not all women have ovulated by day 21 of their cycle so a day 21 progesterone level can give inaccurate information especially if the client experiences long cycles due to PCOS or being perimenopausal.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marR="0" rtl="0" algn="l">
              <a:spcBef>
                <a:spcPts val="0"/>
              </a:spcBef>
              <a:spcAft>
                <a:spcPts val="0"/>
              </a:spcAft>
              <a:buFont typeface="Arial"/>
              <a:buNone/>
            </a:pPr>
            <a:r>
              <a:t/>
            </a:r>
            <a:endParaRPr/>
          </a:p>
        </p:txBody>
      </p:sp>
      <p:sp>
        <p:nvSpPr>
          <p:cNvPr id="250" name="Google Shape;250;p3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5" name="Google Shape;25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This slide here shows that a cycle length starts with the first day of a period (indicated by the first P) and at some point ovulation occurs (release of an egg) and then a new cycle starts with another period.  The time between a period starting and a woman ovulating can vary from cycle to cycle due to illness, stress, hormonal factors, some medications.  Once a woman has ovulated, the time between ovulation and the next period are relatively constant (there may be a difference of a day or two).</a:t>
            </a:r>
            <a:endParaRPr/>
          </a:p>
        </p:txBody>
      </p:sp>
      <p:sp>
        <p:nvSpPr>
          <p:cNvPr id="256" name="Google Shape;256;p4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4" name="Google Shape;264;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This slide shows a woman who has a second phase interval from ovulation to her next period as 14 days.  As you can see, even though the day of ovulation can occur earlier or later than usual, the length of the second phase stays the same.  It is a good example of showing you how a woman does not ovulate on the same day each cycle.</a:t>
            </a:r>
            <a:endParaRPr b="0" i="0" sz="1800" u="none" cap="none" strike="noStrike"/>
          </a:p>
          <a:p>
            <a:pPr indent="0" lvl="0" marL="0" marR="0" rtl="0" algn="l">
              <a:spcBef>
                <a:spcPts val="0"/>
              </a:spcBef>
              <a:spcAft>
                <a:spcPts val="0"/>
              </a:spcAft>
              <a:buFont typeface="Arial"/>
              <a:buNone/>
            </a:pPr>
            <a:r>
              <a:t/>
            </a:r>
            <a:endParaRPr/>
          </a:p>
        </p:txBody>
      </p:sp>
      <p:sp>
        <p:nvSpPr>
          <p:cNvPr id="265" name="Google Shape;265;p4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6" name="Google Shape;296;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This is a similar slide, showing a woman with a shorter second phase of 12 days.  Once again, even though ovulation occurs earlier or later than the first example, the length of the second phase stays the same.</a:t>
            </a:r>
            <a:endParaRPr/>
          </a:p>
        </p:txBody>
      </p:sp>
      <p:sp>
        <p:nvSpPr>
          <p:cNvPr id="297" name="Google Shape;297;p4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Sympto-Thermal method that we teach requires women to be observant about the following signs of fertility: cervical mucus, vaginal sensation, Basal Body Temperature and changes of the cervix.  We will talk a little more about these.</a:t>
            </a:r>
            <a:endParaRPr/>
          </a:p>
        </p:txBody>
      </p:sp>
      <p:sp>
        <p:nvSpPr>
          <p:cNvPr id="337" name="Google Shape;33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Cervical mucus changes throughout a woman’s cycle under the influence of female hormones.  After a woman’s period has finished she might notice no mucus or mucus that is very thick or thick.  As she gets closer to releasing an egg, the mucus changes to contain a lot more fluid and may be described as stretchy, runny, slippery, thin or watery.  This texture makes it easy for sperm to travel through it.  Once ovulation has occurred the mucus will go back to being of a thicker texture or may disappear altogether.  We ask women to check their mucus just before they urinate, throughout the day, by dabbing or wiping with a piece of toilet paper and noticing the colour, amount and texture.  At the end of the day, the woman records on a very simple chart the mucus that had the most fluid content (the most fertile).  Vaginal sensation is a sense, without touching of how it felt around the entrance of the vagina throughout the day.  This may be described as dry, damp, moist or wet.  </a:t>
            </a:r>
            <a:endParaRPr/>
          </a:p>
        </p:txBody>
      </p:sp>
      <p:sp>
        <p:nvSpPr>
          <p:cNvPr id="345" name="Google Shape;34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Allow </a:t>
            </a:r>
            <a:r>
              <a:rPr lang="en-US"/>
              <a:t>participants</a:t>
            </a:r>
            <a:r>
              <a:rPr lang="en-US"/>
              <a:t> to read the cartoon.  “We can joke about this, but people in general have little understanding about their fertility, menstrual cycle or conception.” </a:t>
            </a:r>
            <a:endParaRPr/>
          </a:p>
        </p:txBody>
      </p:sp>
      <p:sp>
        <p:nvSpPr>
          <p:cNvPr id="85" name="Google Shape;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Temperature is taken first thing on waking in the morning, under the tongue.  This is the Basal Body temperature.  It is recorded on the chart each day.  Once ovulation has occurred, large amounts of the hormone progesterone are produced and this affects a </a:t>
            </a:r>
            <a:r>
              <a:rPr lang="en-US"/>
              <a:t>woman's</a:t>
            </a:r>
            <a:r>
              <a:rPr lang="en-US"/>
              <a:t> basal body temperature, by increasing it.  This increase can be seen on a chart and ovulation can be </a:t>
            </a:r>
            <a:r>
              <a:rPr lang="en-US"/>
              <a:t>pinpointed</a:t>
            </a:r>
            <a:r>
              <a:rPr lang="en-US"/>
              <a:t>.  Because of this we can also establish the length of the second phase of a woman’s cycle (called the luteal length).  It needs to be a certain length to help with egg implantation for those wanting to conceive, helps women who are using this information to predict when their next period is due and is useful in the timing of certain tests or investigations.</a:t>
            </a:r>
            <a:endParaRPr/>
          </a:p>
        </p:txBody>
      </p:sp>
      <p:sp>
        <p:nvSpPr>
          <p:cNvPr id="352" name="Google Shape;35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woman’s cervix position and its texture changes throughout a cycle and woman can be taught to notice these changes.  This is checked once a day by inserting one or two fingers into the vagina to observe how high or low the cervix is sitting, how open or closed the dimple is (os) and how soft or hard the cervix feels.  Low, hard and closed are infertile signs and high, soft and open are fertile signs.  The position and texture of a woman’s cervix begins to change 4-5 days before ovulation (it starts to rise (more difficult to reach), becomes softer and the dimple opens).  After ovulation, the cervix quickly resorts to being in an infertile state: low, hard and closed.</a:t>
            </a:r>
            <a:endParaRPr/>
          </a:p>
        </p:txBody>
      </p:sp>
      <p:sp>
        <p:nvSpPr>
          <p:cNvPr id="361" name="Google Shape;36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what our Sympto-Thermal chart looks like.  There is space to document the colour, amount and texture of mucus; vaginal sensation, basal body temperature and changes in the cervix.  A woman will record these signs daily on her chart.</a:t>
            </a:r>
            <a:endParaRPr/>
          </a:p>
        </p:txBody>
      </p:sp>
      <p:sp>
        <p:nvSpPr>
          <p:cNvPr id="369" name="Google Shape;369;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Read this slide.  You may want to put in your own stats re partner attendance.  </a:t>
            </a:r>
            <a:endParaRPr/>
          </a:p>
        </p:txBody>
      </p:sp>
      <p:sp>
        <p:nvSpPr>
          <p:cNvPr id="374" name="Google Shape;37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Read the requirements as listed.</a:t>
            </a:r>
            <a:endParaRPr/>
          </a:p>
        </p:txBody>
      </p:sp>
      <p:sp>
        <p:nvSpPr>
          <p:cNvPr id="387" name="Google Shape;38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Here’s an example of a client’s chart who is using the information to help them avoid pregnancy.  They have a 30 day cycle and we know they have ovulated because we can see a temperature rise which is sustained till the next period starts.  We can also see that she was producing a very fertile type mucus prior to releasing an egg (runny, stretchy, lots) with a fertile sensation of moist and wet.  The time from when she ovulated to getting her next period was 15 days - this is in the normal range of 10-16.</a:t>
            </a:r>
            <a:endParaRPr/>
          </a:p>
        </p:txBody>
      </p:sp>
      <p:sp>
        <p:nvSpPr>
          <p:cNvPr id="397" name="Google Shape;39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chart is from a woman who is trying to conceive.  She has marked intercourse with love hearts.  She has ovulated (we can see a temperature rise), but her second phase length is on the short side - 9 days.  We would want to keep an eye on this and see if it was a one off, or a regular occurring issue.  It may need addressing.  Fertile signs occur in </a:t>
            </a:r>
            <a:r>
              <a:rPr lang="en-US"/>
              <a:t>sync</a:t>
            </a:r>
            <a:r>
              <a:rPr lang="en-US"/>
              <a:t> with ovulation.</a:t>
            </a:r>
            <a:endParaRPr/>
          </a:p>
        </p:txBody>
      </p:sp>
      <p:sp>
        <p:nvSpPr>
          <p:cNvPr id="403" name="Google Shape;403;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chart here shows the advantage of using the Sympto-Thermal method over other natural family planning methods.  Sympto-Thermal is a double check method, requiring the the observing of two changes at the end of the cycle to mark the end of the fertile phase.  This client has had her most fertile signs finish on day 15 but hasn’t ovulated until day 23 - what we call a delayed ovulation.  Other natural family planning methods suggest that on the 4th evening of change from fertile to infertile descriptions this woman would be safe for unprotected intercourse.  This would put her in the days just prior to ovulation occurring which have the greatest chances of conception.</a:t>
            </a:r>
            <a:endParaRPr/>
          </a:p>
        </p:txBody>
      </p:sp>
      <p:sp>
        <p:nvSpPr>
          <p:cNvPr id="409" name="Google Shape;40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chart shows this woman who was trying to conceive has been successful and has become pregnant.  Without doing a pregnancy test, we know that if after ovulation, a woman has 18 high temperatures (higher than the previous six prior to ovulation), then she is pregnant.  The act of intercourse on day 14 resulted in conception (conception is most likely to occur in the 24-48 hours before ovulation (temperature rise)).</a:t>
            </a:r>
            <a:endParaRPr/>
          </a:p>
        </p:txBody>
      </p:sp>
      <p:sp>
        <p:nvSpPr>
          <p:cNvPr id="415" name="Google Shape;41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Ideally, off all these boxes we would like to see an arrow that points to NFNZ Educators.  The arrows leading from the health professional groups would be double arrowed, reflecting the feedback we would give with the clients consent back to the referral agent.</a:t>
            </a:r>
            <a:endParaRPr>
              <a:solidFill>
                <a:schemeClr val="dk1"/>
              </a:solidFill>
            </a:endParaRPr>
          </a:p>
          <a:p>
            <a:pPr indent="0" lvl="0" marL="0" rtl="0" algn="l">
              <a:spcBef>
                <a:spcPts val="0"/>
              </a:spcBef>
              <a:spcAft>
                <a:spcPts val="0"/>
              </a:spcAft>
              <a:buNone/>
            </a:pPr>
            <a:r>
              <a:t/>
            </a:r>
            <a:endParaRPr/>
          </a:p>
        </p:txBody>
      </p:sp>
      <p:sp>
        <p:nvSpPr>
          <p:cNvPr id="421" name="Google Shape;42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You can get participants to number a piece of paper 1-10 and answer true or false to the questions, read the questions out loud and get people to give their answer, or have the questions on a preprinted card or paper, divvy them out to the group and get them to go round one by one, read out their statement and get them to place the answer next to a true or false card on the floor or blue tacked to a wall/whiteboard.  If people don’t agree with the answer, they can move it to true or false and give their reasoning.  If you get people to do this individually on paper, you can either go through the answers there and then, or wait till the end of the session and go through the answers (the last slide of this presentation has the answers).</a:t>
            </a:r>
            <a:endParaRPr/>
          </a:p>
        </p:txBody>
      </p:sp>
      <p:sp>
        <p:nvSpPr>
          <p:cNvPr id="90" name="Google Shape;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f446e381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This is how we would ideally like to see the process work.</a:t>
            </a:r>
            <a:endParaRPr/>
          </a:p>
        </p:txBody>
      </p:sp>
      <p:sp>
        <p:nvSpPr>
          <p:cNvPr id="435" name="Google Shape;435;g2f446e3819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56" name="Google Shape;456;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457" name="Google Shape;457;p61: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There are many benefits of learning Fertility Awareness.  Read the list.  </a:t>
            </a:r>
            <a:r>
              <a:rPr b="0" i="0" lang="en-US" sz="1800" u="none" cap="none" strike="noStrike">
                <a:latin typeface="Arial"/>
                <a:ea typeface="Arial"/>
                <a:cs typeface="Arial"/>
                <a:sym typeface="Arial"/>
              </a:rPr>
              <a:t>For those who are unable to attend a clinic, there is a distance learning service available and consultations can occur using Skype.  </a:t>
            </a:r>
            <a:endParaRPr b="0" i="0" sz="1800" u="none" cap="none" strike="noStrike"/>
          </a:p>
          <a:p>
            <a:pPr indent="0" lvl="0" marL="0" marR="0" rtl="0" algn="l">
              <a:spcBef>
                <a:spcPts val="0"/>
              </a:spcBef>
              <a:spcAft>
                <a:spcPts val="0"/>
              </a:spcAft>
              <a:buFont typeface="Arial"/>
              <a:buNone/>
            </a:pPr>
            <a:r>
              <a:rPr b="0" i="0" lang="en-US" sz="1800" u="none" cap="none" strike="noStrike">
                <a:latin typeface="Arial"/>
                <a:ea typeface="Arial"/>
                <a:cs typeface="Arial"/>
                <a:sym typeface="Arial"/>
              </a:rPr>
              <a:t> </a:t>
            </a:r>
            <a:endParaRPr b="0" i="0" sz="1800" u="none" cap="none" strike="noStrike"/>
          </a:p>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Read bullet points</a:t>
            </a:r>
            <a:endParaRPr/>
          </a:p>
        </p:txBody>
      </p:sp>
      <p:sp>
        <p:nvSpPr>
          <p:cNvPr id="467" name="Google Shape;467;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Give the answers to the quiz if you haven’t </a:t>
            </a:r>
            <a:r>
              <a:rPr lang="en-US">
                <a:solidFill>
                  <a:schemeClr val="dk1"/>
                </a:solidFill>
              </a:rPr>
              <a:t>already </a:t>
            </a:r>
            <a:r>
              <a:rPr lang="en-US"/>
              <a:t>done so.  I often have chocolate to hand out for the top score(s)  After the quiz answers are given, get some feedback from the group which you can then use on your own website/work facebook page and to meet any grant requirements (if you received a grant from NFNZ to deliver this session).  This can be in the form of a simple tick yes/no sheet, hand it in and receive a chocolate as thanks </a:t>
            </a:r>
            <a:r>
              <a:rPr lang="en-US"/>
              <a:t>for</a:t>
            </a:r>
            <a:r>
              <a:rPr lang="en-US"/>
              <a:t> using a </a:t>
            </a:r>
            <a:r>
              <a:rPr lang="en-US"/>
              <a:t>whiteboard</a:t>
            </a:r>
            <a:r>
              <a:rPr lang="en-US"/>
              <a:t>, people can be invited to come up and write something new that they learnt in the session.  Take a photo of this at the end of the session for your evaluation requirements.  </a:t>
            </a:r>
            <a:endParaRPr/>
          </a:p>
        </p:txBody>
      </p:sp>
      <p:sp>
        <p:nvSpPr>
          <p:cNvPr id="476" name="Google Shape;476;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section of slides is about Breastfeeding and Fertility.  Remember to liaise with the person who has contacted you about the session to determine the depth of the session required and potential attendee knowledge and backgrounds. </a:t>
            </a:r>
            <a:endParaRPr/>
          </a:p>
        </p:txBody>
      </p:sp>
      <p:sp>
        <p:nvSpPr>
          <p:cNvPr id="482" name="Google Shape;48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are some facts about breastfeeding and fertility.</a:t>
            </a:r>
            <a:endParaRPr/>
          </a:p>
          <a:p>
            <a:pPr indent="0" lvl="0" marL="0" rtl="0" algn="l">
              <a:spcBef>
                <a:spcPts val="0"/>
              </a:spcBef>
              <a:spcAft>
                <a:spcPts val="0"/>
              </a:spcAft>
              <a:buNone/>
            </a:pPr>
            <a:r>
              <a:rPr lang="en-US"/>
              <a:t>Breastfeeding does not prevent pregnancy.  We have all heard stories of people who said I got pregnant while breastfeeding - it is entirely possible.</a:t>
            </a:r>
            <a:endParaRPr/>
          </a:p>
          <a:p>
            <a:pPr indent="0" lvl="0" marL="0" rtl="0" algn="l">
              <a:spcBef>
                <a:spcPts val="0"/>
              </a:spcBef>
              <a:spcAft>
                <a:spcPts val="0"/>
              </a:spcAft>
              <a:buNone/>
            </a:pPr>
            <a:r>
              <a:rPr lang="en-US"/>
              <a:t>Breastfeeding, under very specific conditions can </a:t>
            </a:r>
            <a:r>
              <a:rPr lang="en-US"/>
              <a:t>delay</a:t>
            </a:r>
            <a:r>
              <a:rPr lang="en-US"/>
              <a:t> the return of a woman’s period and ovulation.</a:t>
            </a:r>
            <a:endParaRPr/>
          </a:p>
          <a:p>
            <a:pPr indent="0" lvl="0" marL="0" rtl="0" algn="l">
              <a:spcBef>
                <a:spcPts val="0"/>
              </a:spcBef>
              <a:spcAft>
                <a:spcPts val="0"/>
              </a:spcAft>
              <a:buNone/>
            </a:pPr>
            <a:r>
              <a:rPr lang="en-US"/>
              <a:t>Natural Family Planning and breastfeeding work well together.  Working with the signs your body gives you, does not interfere with the production or secretion of </a:t>
            </a:r>
            <a:r>
              <a:rPr lang="en-US"/>
              <a:t>breast milk</a:t>
            </a:r>
            <a:r>
              <a:rPr lang="en-US"/>
              <a:t>.</a:t>
            </a:r>
            <a:endParaRPr/>
          </a:p>
        </p:txBody>
      </p:sp>
      <p:sp>
        <p:nvSpPr>
          <p:cNvPr id="488" name="Google Shape;488;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6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98" name="Google Shape;49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99" name="Google Shape;499;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latin typeface="Tahoma"/>
                <a:ea typeface="Tahoma"/>
                <a:cs typeface="Tahoma"/>
                <a:sym typeface="Tahoma"/>
              </a:rPr>
              <a:t>Back in the 80s, a group of health professionals from around the world, with an interest in breastfeeding and fertility, got together to discuss the idea that breastfeeding seemed to delay the return of a woman’s fertility.  They each returned to their own countries to carry out an agreed research project.  They then reconvened in Bellagio, Italy to analyse the data they had collected.  From this came the Bellagio Consensus which is outlined here.  The question that was raised was…. (read the slide)</a:t>
            </a:r>
            <a:endParaRPr/>
          </a:p>
          <a:p>
            <a:pPr indent="0" lvl="0" marL="0" marR="0" rtl="0" algn="l">
              <a:spcBef>
                <a:spcPts val="0"/>
              </a:spcBef>
              <a:spcAft>
                <a:spcPts val="0"/>
              </a:spcAft>
              <a:buFont typeface="Arial"/>
              <a:buNone/>
            </a:pPr>
            <a:r>
              <a:t/>
            </a:r>
            <a:endParaRPr b="0" i="0" sz="1800" u="none" cap="none" strike="noStrike">
              <a:latin typeface="Tahoma"/>
              <a:ea typeface="Tahoma"/>
              <a:cs typeface="Tahoma"/>
              <a:sym typeface="Tahoma"/>
            </a:endParaRPr>
          </a:p>
          <a:p>
            <a:pPr indent="0" lvl="0" marL="0" marR="0" rtl="0" algn="l">
              <a:spcBef>
                <a:spcPts val="0"/>
              </a:spcBef>
              <a:spcAft>
                <a:spcPts val="0"/>
              </a:spcAft>
              <a:buNone/>
            </a:pPr>
            <a:r>
              <a:t/>
            </a:r>
            <a:endParaRPr b="0" i="0" sz="1800" u="none" cap="none" strike="noStrike">
              <a:latin typeface="Tahoma"/>
              <a:ea typeface="Tahoma"/>
              <a:cs typeface="Tahoma"/>
              <a:sym typeface="Tahom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6" name="Google Shape;506;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These </a:t>
            </a:r>
            <a:r>
              <a:rPr lang="en-US"/>
              <a:t>slideshow</a:t>
            </a:r>
            <a:r>
              <a:rPr lang="en-US"/>
              <a:t> how breastfeeding affects fertility.  If a baby is fully breastfed, the suckling at the breast is enough to suppress ovarian activity due to a high level of the hormone prolactin.  When a baby is breastfed and receiving other foods or fluids, the message from the baby suckling at the breast is not so strong and the ovaries start to receive messages to start maturing eggs.  This is then followed by ovulation and a period.</a:t>
            </a:r>
            <a:endParaRPr b="0" i="0" sz="1800" u="none" cap="none" strike="noStrike"/>
          </a:p>
        </p:txBody>
      </p:sp>
      <p:sp>
        <p:nvSpPr>
          <p:cNvPr id="507" name="Google Shape;507;p6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13" name="Google Shape;513;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If a woman doesn’t meet the criteria to use LAM or chooses to chart, this is the chart she would use.  It requires documentation of: age of baby, number of breastfeeds in 24 hours, </a:t>
            </a:r>
            <a:r>
              <a:rPr lang="en-US"/>
              <a:t>baby</a:t>
            </a:r>
            <a:r>
              <a:rPr lang="en-US"/>
              <a:t> longest sleep, amount of food or fluids given, descriptions of mucus, sensation and other comments.  If the client is to use breastfeeding charting, they are taught how to fill in the chart, and return to the clinic after two-three weeks or recording the information required.  By this time a basic infertile pattern should be able to be seen.</a:t>
            </a:r>
            <a:endParaRPr b="0" i="0" sz="1800" u="none" cap="none" strike="noStrike"/>
          </a:p>
        </p:txBody>
      </p:sp>
      <p:sp>
        <p:nvSpPr>
          <p:cNvPr id="514" name="Google Shape;514;p7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an example of a chart that has been filled in for four weeks.  The pattern we can see overall is dryness and no mucus.  We would then teach the woman when she is safe to have unprotected intercourse (we call these guidelines).  A woman can continue to use this charting and follow these guidelines till either her period returns or her baby is 6 months old.</a:t>
            </a:r>
            <a:endParaRPr/>
          </a:p>
        </p:txBody>
      </p:sp>
      <p:sp>
        <p:nvSpPr>
          <p:cNvPr id="520" name="Google Shape;520;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Go through this slide.</a:t>
            </a:r>
            <a:endParaRPr/>
          </a:p>
          <a:p>
            <a:pPr indent="0" lvl="0" marL="0" rtl="0" algn="l">
              <a:spcBef>
                <a:spcPts val="0"/>
              </a:spcBef>
              <a:spcAft>
                <a:spcPts val="0"/>
              </a:spcAft>
              <a:buNone/>
            </a:pPr>
            <a:r>
              <a:rPr lang="en-US"/>
              <a:t>In 2002 rebranded from Natural Family Planning to Natural Fertility NZ.  In the past there had been a lot of confusion between what Family Planning did and what Natural Family Planning did.</a:t>
            </a:r>
            <a:endParaRPr/>
          </a:p>
          <a:p>
            <a:pPr indent="0" lvl="0" marL="0" rtl="0" algn="l">
              <a:spcBef>
                <a:spcPts val="0"/>
              </a:spcBef>
              <a:spcAft>
                <a:spcPts val="0"/>
              </a:spcAft>
              <a:buNone/>
            </a:pPr>
            <a:r>
              <a:rPr lang="en-US"/>
              <a:t>DIA (Department of Internal Affairs)</a:t>
            </a:r>
            <a:endParaRPr/>
          </a:p>
          <a:p>
            <a:pPr indent="0" lvl="0" marL="0" rtl="0" algn="l">
              <a:spcBef>
                <a:spcPts val="0"/>
              </a:spcBef>
              <a:spcAft>
                <a:spcPts val="0"/>
              </a:spcAft>
              <a:buNone/>
            </a:pPr>
            <a:r>
              <a:rPr lang="en-US"/>
              <a:t>MOU - Memorandum of understanding (a formal written agreement), where both these organisations and NFNZ accept and agree that each organisation are the experts in their fields. </a:t>
            </a:r>
            <a:endParaRPr/>
          </a:p>
        </p:txBody>
      </p:sp>
      <p:sp>
        <p:nvSpPr>
          <p:cNvPr id="96" name="Google Shape;9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six months of age, if periods haven’t returned, we switch the client to a new chart, which involves taking temperature everyday on waking (as well as the other information previously recorded).  Temperature will give us an indicator of how far away the first period is going to be.  Most women who fully breastfeed to six months will have their first period return between 8-9 months </a:t>
            </a:r>
            <a:r>
              <a:rPr lang="en-US"/>
              <a:t>postpartum</a:t>
            </a:r>
            <a:r>
              <a:rPr lang="en-US"/>
              <a:t>.  It is important to know that the older a baby is, the more likely it will be that a woman will ovulate before her first period appears.  So don’t think you are safe until your first period returns because this may not be the case.  You can see why it is so important to be working with an experienced Fertility Educator, who can guide you through this transition phase.  Once periods return, the client is moved to a Sympto-Thermal chart.</a:t>
            </a:r>
            <a:endParaRPr/>
          </a:p>
        </p:txBody>
      </p:sp>
      <p:sp>
        <p:nvSpPr>
          <p:cNvPr id="526" name="Google Shape;526;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an example of a chart that is used once a baby is six months of age.  The mum has filled in four weeks of information.  Initially the pattern is dry with no mucus, but near the end of the four weeks she is seeing more fertile mucus and has a sensation of wetness.  Her temperature is fairly stable.  All of this indicates that fertility is not far off from returning, meaning she should get a period in the next few weeks.</a:t>
            </a:r>
            <a:endParaRPr/>
          </a:p>
        </p:txBody>
      </p:sp>
      <p:sp>
        <p:nvSpPr>
          <p:cNvPr id="532" name="Google Shape;532;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00"/>
              <a:t>NFNZ Fertility Educators provide education to a number of groups which include health professionals</a:t>
            </a:r>
            <a:endParaRPr sz="1100"/>
          </a:p>
          <a:p>
            <a:pPr indent="0" lvl="0" marL="0" rtl="0" algn="l">
              <a:spcBef>
                <a:spcPts val="0"/>
              </a:spcBef>
              <a:spcAft>
                <a:spcPts val="0"/>
              </a:spcAft>
              <a:buNone/>
            </a:pPr>
            <a:r>
              <a:rPr lang="en-US" sz="1100"/>
              <a:t> and community groups as well as training Fertility Educators. We now also provide CME education Online. </a:t>
            </a:r>
            <a:endParaRPr sz="1100"/>
          </a:p>
        </p:txBody>
      </p:sp>
      <p:sp>
        <p:nvSpPr>
          <p:cNvPr id="538" name="Google Shape;538;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7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45" name="Google Shape;545;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546" name="Google Shape;546;p76: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Natural Fertility NZ runs a  Fertility  Educator Training Programme and is the only provider of this training in NZ.</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It is a programme that is designed to be started and completed in a year.</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Mainly done through distance learning with two four day practical blocks, usually held in Christchurch/Auckland.</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Following completion of the theory and practical components of the course, students move into a phase of supervised practice over two-three months.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On completion of the programme, students are qualified as a Fertility Educator through Natural Fertility NZ and can use this information in their current practice as a nurse, naturopath, homeopath, medical herbalist, doctor, midwife, lactation consultant, acupuncturist etc.</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Fertility Educators have ongoing clinical support through NFNZs Clinical Supervisor and are subject to audits to maintain proficiency and enable best practice.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marR="0" rtl="0" algn="l">
              <a:spcBef>
                <a:spcPts val="0"/>
              </a:spcBef>
              <a:spcAft>
                <a:spcPts val="0"/>
              </a:spcAft>
              <a:buFont typeface="Arial"/>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Fertility Awareness information is also valuable to health professionals.  As mentioned earlier, we offer courses approved by the RNZCGPs and Midwifery Council for GPs, Nurses and Midwives.  In certain circumstances, these sessions can be provided free of charge.</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
        <p:nvSpPr>
          <p:cNvPr id="553" name="Google Shape;55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Fertility Educators are also able to offer education to various community groups on various subjects.  </a:t>
            </a:r>
            <a:endParaRPr/>
          </a:p>
        </p:txBody>
      </p:sp>
      <p:sp>
        <p:nvSpPr>
          <p:cNvPr id="562" name="Google Shape;562;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70" name="Google Shape;570;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That concludes today’s session.  If you would like further information, visit our website or you can contact me ……. (add in your own website, email and phone number)</a:t>
            </a:r>
            <a:endParaRPr b="0" i="0" sz="1800" u="none" cap="none" strike="noStrike"/>
          </a:p>
          <a:p>
            <a:pPr indent="0" lvl="0" marL="0" marR="0" rtl="0" algn="l">
              <a:spcBef>
                <a:spcPts val="0"/>
              </a:spcBef>
              <a:spcAft>
                <a:spcPts val="0"/>
              </a:spcAft>
              <a:buNone/>
            </a:pPr>
            <a:r>
              <a:t/>
            </a:r>
            <a:endParaRPr b="0" i="0" sz="1800" u="none" cap="none" strike="noStrike"/>
          </a:p>
        </p:txBody>
      </p:sp>
      <p:sp>
        <p:nvSpPr>
          <p:cNvPr id="571" name="Google Shape;571;p8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Main theme here is that we have a very flat structure.  Our Council and MSAB (Medical Scientific Advisory Board) are unpaid.  MSAB role is to offer expert opinion on new research around NFP that is brought to their attention by the Clinical Supervisor and to support the Clinical Supervisor in answering complex medical questions that he/she requires input on.</a:t>
            </a:r>
            <a:endParaRPr/>
          </a:p>
        </p:txBody>
      </p:sp>
      <p:sp>
        <p:nvSpPr>
          <p:cNvPr id="106" name="Google Shape;10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our Mission Statement.</a:t>
            </a:r>
            <a:endParaRPr/>
          </a:p>
        </p:txBody>
      </p:sp>
      <p:sp>
        <p:nvSpPr>
          <p:cNvPr id="114" name="Google Shape;11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World Health Organisation defines Natural Family Planning in the following way…. Let participants read it.   “That sentence can sound rather complex, but what it is simply saying is that by recognising her signs of fertility, a woman can time or abstain from intercourse to meet her individual goals which might be ‘to conceive’ or ‘to avoid pregnancy’.  The Sympto-Thermal method is the most effective of the Natural Family Planning Methods - giving couple 98% protection from an unplanned pregnancy.  The method requires some very basic recording of signs of fertility and Basal Body Temperature.</a:t>
            </a:r>
            <a:endParaRPr/>
          </a:p>
        </p:txBody>
      </p:sp>
      <p:sp>
        <p:nvSpPr>
          <p:cNvPr id="124" name="Google Shape;12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Natural Fertility Educators provide health education to individuals, couples and various groups.  We will go into each of these in more detail.</a:t>
            </a:r>
            <a:endParaRPr/>
          </a:p>
        </p:txBody>
      </p:sp>
      <p:sp>
        <p:nvSpPr>
          <p:cNvPr id="135" name="Google Shape;13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9pPr>
          </a:lstStyle>
          <a:p/>
        </p:txBody>
      </p:sp>
      <p:sp>
        <p:nvSpPr>
          <p:cNvPr id="56" name="Google Shape;56;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60" name="Shape 60"/>
        <p:cNvGrpSpPr/>
        <p:nvPr/>
      </p:nvGrpSpPr>
      <p:grpSpPr>
        <a:xfrm>
          <a:off x="0" y="0"/>
          <a:ext cx="0" cy="0"/>
          <a:chOff x="0" y="0"/>
          <a:chExt cx="0" cy="0"/>
        </a:xfrm>
      </p:grpSpPr>
      <p:sp>
        <p:nvSpPr>
          <p:cNvPr id="61" name="Google Shape;61;p14"/>
          <p:cNvSpPr txBox="1"/>
          <p:nvPr>
            <p:ph idx="1" type="body"/>
          </p:nvPr>
        </p:nvSpPr>
        <p:spPr>
          <a:xfrm>
            <a:off x="685800" y="609600"/>
            <a:ext cx="7772400" cy="54864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4.jpg"/><Relationship Id="rId5" Type="http://schemas.openxmlformats.org/officeDocument/2006/relationships/image" Target="../media/image21.png"/><Relationship Id="rId6"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9.jpg"/><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5.jp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5.jpg"/><Relationship Id="rId4" Type="http://schemas.openxmlformats.org/officeDocument/2006/relationships/image" Target="../media/image38.jpg"/><Relationship Id="rId5"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jp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6.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15"/>
          <p:cNvSpPr txBox="1"/>
          <p:nvPr>
            <p:ph type="ctrTitle"/>
          </p:nvPr>
        </p:nvSpPr>
        <p:spPr>
          <a:xfrm>
            <a:off x="2128253" y="4025356"/>
            <a:ext cx="5591400" cy="108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lang="en-US" sz="4000">
                <a:solidFill>
                  <a:srgbClr val="38761D"/>
                </a:solidFill>
              </a:rPr>
              <a:t>Add title</a:t>
            </a:r>
            <a:endParaRPr sz="4000">
              <a:solidFill>
                <a:srgbClr val="38761D"/>
              </a:solidFill>
            </a:endParaRPr>
          </a:p>
        </p:txBody>
      </p:sp>
      <p:sp>
        <p:nvSpPr>
          <p:cNvPr id="70" name="Google Shape;70;p15"/>
          <p:cNvSpPr txBox="1"/>
          <p:nvPr/>
        </p:nvSpPr>
        <p:spPr>
          <a:xfrm>
            <a:off x="4629150" y="7346950"/>
            <a:ext cx="4381500" cy="101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6000" u="none" cap="none" strike="noStrike">
                <a:solidFill>
                  <a:schemeClr val="dk1"/>
                </a:solidFill>
                <a:latin typeface="Calibri"/>
                <a:ea typeface="Calibri"/>
                <a:cs typeface="Calibri"/>
                <a:sym typeface="Calibri"/>
              </a:rPr>
              <a:t>Lifeline</a:t>
            </a:r>
            <a:endParaRPr/>
          </a:p>
        </p:txBody>
      </p:sp>
      <p:pic>
        <p:nvPicPr>
          <p:cNvPr id="71" name="Google Shape;71;p15"/>
          <p:cNvPicPr preferRelativeResize="0"/>
          <p:nvPr/>
        </p:nvPicPr>
        <p:blipFill>
          <a:blip r:embed="rId3">
            <a:alphaModFix/>
          </a:blip>
          <a:stretch>
            <a:fillRect/>
          </a:stretch>
        </p:blipFill>
        <p:spPr>
          <a:xfrm>
            <a:off x="1001350" y="707375"/>
            <a:ext cx="6926625" cy="21542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nvSpPr>
        <p:spPr>
          <a:xfrm>
            <a:off x="1634725" y="1400450"/>
            <a:ext cx="6697800" cy="83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US" sz="4800" u="none">
                <a:solidFill>
                  <a:srgbClr val="38761D"/>
                </a:solidFill>
                <a:latin typeface="Calibri"/>
                <a:ea typeface="Calibri"/>
                <a:cs typeface="Calibri"/>
                <a:sym typeface="Calibri"/>
              </a:rPr>
              <a:t>Individuals and Couples</a:t>
            </a:r>
            <a:endParaRPr b="1">
              <a:solidFill>
                <a:srgbClr val="38761D"/>
              </a:solidFill>
              <a:latin typeface="Calibri"/>
              <a:ea typeface="Calibri"/>
              <a:cs typeface="Calibri"/>
              <a:sym typeface="Calibri"/>
            </a:endParaRPr>
          </a:p>
        </p:txBody>
      </p:sp>
      <p:pic>
        <p:nvPicPr>
          <p:cNvPr descr="NEW LOGO JPEG.jpg" id="150" name="Google Shape;150;p24"/>
          <p:cNvPicPr preferRelativeResize="0"/>
          <p:nvPr/>
        </p:nvPicPr>
        <p:blipFill rotWithShape="1">
          <a:blip r:embed="rId3">
            <a:alphaModFix/>
          </a:blip>
          <a:srcRect b="0" l="0" r="0" t="0"/>
          <a:stretch/>
        </p:blipFill>
        <p:spPr>
          <a:xfrm>
            <a:off x="7331075" y="0"/>
            <a:ext cx="1790700" cy="714375"/>
          </a:xfrm>
          <a:prstGeom prst="rect">
            <a:avLst/>
          </a:prstGeom>
          <a:noFill/>
          <a:ln>
            <a:noFill/>
          </a:ln>
        </p:spPr>
      </p:pic>
      <p:pic>
        <p:nvPicPr>
          <p:cNvPr descr="AVC.png" id="151" name="Google Shape;151;p24"/>
          <p:cNvPicPr preferRelativeResize="0"/>
          <p:nvPr/>
        </p:nvPicPr>
        <p:blipFill>
          <a:blip r:embed="rId4">
            <a:alphaModFix/>
          </a:blip>
          <a:stretch>
            <a:fillRect/>
          </a:stretch>
        </p:blipFill>
        <p:spPr>
          <a:xfrm>
            <a:off x="2449425" y="2494677"/>
            <a:ext cx="3714525" cy="37091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457200" y="981075"/>
            <a:ext cx="8229600" cy="44640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4400" u="none" cap="none" strike="noStrike">
                <a:solidFill>
                  <a:srgbClr val="38761D"/>
                </a:solidFill>
                <a:latin typeface="Calibri"/>
                <a:ea typeface="Calibri"/>
                <a:cs typeface="Calibri"/>
                <a:sym typeface="Calibri"/>
              </a:rPr>
              <a:t>Those interested in learning about their fertility include:</a:t>
            </a:r>
            <a:br>
              <a:rPr b="0" i="0" lang="en-US" sz="4400" u="none" cap="none" strike="noStrike">
                <a:solidFill>
                  <a:srgbClr val="1C4587"/>
                </a:solidFill>
                <a:latin typeface="Calibri"/>
                <a:ea typeface="Calibri"/>
                <a:cs typeface="Calibri"/>
                <a:sym typeface="Calibri"/>
              </a:rPr>
            </a:br>
            <a:br>
              <a:rPr b="0" i="0" lang="en-US" sz="4400" u="none" cap="none" strike="noStrike">
                <a:solidFill>
                  <a:srgbClr val="1C4587"/>
                </a:solidFill>
                <a:latin typeface="Calibri"/>
                <a:ea typeface="Calibri"/>
                <a:cs typeface="Calibri"/>
                <a:sym typeface="Calibri"/>
              </a:rPr>
            </a:br>
            <a:r>
              <a:rPr b="0" i="0" lang="en-US" sz="3600" u="none" cap="none" strike="noStrike">
                <a:solidFill>
                  <a:srgbClr val="1C4587"/>
                </a:solidFill>
                <a:latin typeface="Calibri"/>
                <a:ea typeface="Calibri"/>
                <a:cs typeface="Calibri"/>
                <a:sym typeface="Calibri"/>
              </a:rPr>
              <a:t>those wanting to conceive</a:t>
            </a:r>
            <a:br>
              <a:rPr b="0" i="0" lang="en-US" sz="3600" u="none" cap="none" strike="noStrike">
                <a:solidFill>
                  <a:srgbClr val="1C4587"/>
                </a:solidFill>
                <a:latin typeface="Calibri"/>
                <a:ea typeface="Calibri"/>
                <a:cs typeface="Calibri"/>
                <a:sym typeface="Calibri"/>
              </a:rPr>
            </a:br>
            <a:r>
              <a:rPr b="0" i="0" lang="en-US" sz="3600" u="none" cap="none" strike="noStrike">
                <a:solidFill>
                  <a:srgbClr val="1C4587"/>
                </a:solidFill>
                <a:latin typeface="Calibri"/>
                <a:ea typeface="Calibri"/>
                <a:cs typeface="Calibri"/>
                <a:sym typeface="Calibri"/>
              </a:rPr>
              <a:t>those wanting a natural form of contraception</a:t>
            </a:r>
            <a:br>
              <a:rPr b="0" i="0" lang="en-US" sz="3600" u="none" cap="none" strike="noStrike">
                <a:solidFill>
                  <a:srgbClr val="1C4587"/>
                </a:solidFill>
                <a:latin typeface="Calibri"/>
                <a:ea typeface="Calibri"/>
                <a:cs typeface="Calibri"/>
                <a:sym typeface="Calibri"/>
              </a:rPr>
            </a:br>
            <a:r>
              <a:rPr b="0" i="0" lang="en-US" sz="3600" u="none" cap="none" strike="noStrike">
                <a:solidFill>
                  <a:srgbClr val="1C4587"/>
                </a:solidFill>
                <a:latin typeface="Calibri"/>
                <a:ea typeface="Calibri"/>
                <a:cs typeface="Calibri"/>
                <a:sym typeface="Calibri"/>
              </a:rPr>
              <a:t>those wanting to learn more about their fertility and menstrual cycle</a:t>
            </a:r>
            <a:endParaRPr>
              <a:solidFill>
                <a:srgbClr val="1C4587"/>
              </a:solidFill>
            </a:endParaRPr>
          </a:p>
        </p:txBody>
      </p:sp>
      <p:pic>
        <p:nvPicPr>
          <p:cNvPr descr="NEW LOGO JPEG.jpg" id="157" name="Google Shape;157;p25"/>
          <p:cNvPicPr preferRelativeResize="0"/>
          <p:nvPr/>
        </p:nvPicPr>
        <p:blipFill rotWithShape="1">
          <a:blip r:embed="rId3">
            <a:alphaModFix/>
          </a:blip>
          <a:srcRect b="0" l="0" r="0" t="0"/>
          <a:stretch/>
        </p:blipFill>
        <p:spPr>
          <a:xfrm>
            <a:off x="7235825" y="20637"/>
            <a:ext cx="1790700" cy="714375"/>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457200" y="4143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4400" u="none" cap="none" strike="noStrike">
                <a:solidFill>
                  <a:schemeClr val="dk1"/>
                </a:solidFill>
                <a:latin typeface="Tahoma"/>
                <a:ea typeface="Tahoma"/>
                <a:cs typeface="Tahoma"/>
                <a:sym typeface="Tahoma"/>
              </a:rPr>
              <a:t>NFNZ Clients </a:t>
            </a:r>
            <a:r>
              <a:rPr b="1" i="0" lang="en-US" sz="1400" u="none" cap="none" strike="noStrike">
                <a:solidFill>
                  <a:schemeClr val="dk1"/>
                </a:solidFill>
                <a:latin typeface="Tahoma"/>
                <a:ea typeface="Tahoma"/>
                <a:cs typeface="Tahoma"/>
                <a:sym typeface="Tahoma"/>
              </a:rPr>
              <a:t>(201</a:t>
            </a:r>
            <a:r>
              <a:rPr b="1" lang="en-US" sz="1400">
                <a:latin typeface="Tahoma"/>
                <a:ea typeface="Tahoma"/>
                <a:cs typeface="Tahoma"/>
                <a:sym typeface="Tahoma"/>
              </a:rPr>
              <a:t>5-2017</a:t>
            </a:r>
            <a:r>
              <a:rPr b="1" i="0" lang="en-US" sz="1400" u="none" cap="none" strike="noStrike">
                <a:solidFill>
                  <a:schemeClr val="dk1"/>
                </a:solidFill>
                <a:latin typeface="Tahoma"/>
                <a:ea typeface="Tahoma"/>
                <a:cs typeface="Tahoma"/>
                <a:sym typeface="Tahoma"/>
              </a:rPr>
              <a:t>)</a:t>
            </a:r>
            <a:endParaRPr/>
          </a:p>
        </p:txBody>
      </p:sp>
      <p:pic>
        <p:nvPicPr>
          <p:cNvPr descr="NEW LOGO JPEG.jpg" id="164" name="Google Shape;164;p26"/>
          <p:cNvPicPr preferRelativeResize="0"/>
          <p:nvPr/>
        </p:nvPicPr>
        <p:blipFill rotWithShape="1">
          <a:blip r:embed="rId3">
            <a:alphaModFix/>
          </a:blip>
          <a:srcRect b="0" l="0" r="0" t="0"/>
          <a:stretch/>
        </p:blipFill>
        <p:spPr>
          <a:xfrm>
            <a:off x="7353300" y="0"/>
            <a:ext cx="1790700" cy="714375"/>
          </a:xfrm>
          <a:prstGeom prst="rect">
            <a:avLst/>
          </a:prstGeom>
          <a:noFill/>
          <a:ln>
            <a:noFill/>
          </a:ln>
        </p:spPr>
      </p:pic>
      <p:pic>
        <p:nvPicPr>
          <p:cNvPr descr="Forms response chart. Question title: Family Planning Method Choosen. Number of responses: 246 responses." id="165" name="Google Shape;165;p26"/>
          <p:cNvPicPr preferRelativeResize="0"/>
          <p:nvPr/>
        </p:nvPicPr>
        <p:blipFill>
          <a:blip r:embed="rId4">
            <a:alphaModFix/>
          </a:blip>
          <a:stretch>
            <a:fillRect/>
          </a:stretch>
        </p:blipFill>
        <p:spPr>
          <a:xfrm>
            <a:off x="74550" y="1818575"/>
            <a:ext cx="9069451" cy="3940175"/>
          </a:xfrm>
          <a:prstGeom prst="rect">
            <a:avLst/>
          </a:prstGeom>
          <a:noFill/>
          <a:ln>
            <a:noFill/>
          </a:ln>
        </p:spPr>
      </p:pic>
      <p:sp>
        <p:nvSpPr>
          <p:cNvPr id="166" name="Google Shape;166;p26"/>
          <p:cNvSpPr/>
          <p:nvPr/>
        </p:nvSpPr>
        <p:spPr>
          <a:xfrm>
            <a:off x="337550" y="2534725"/>
            <a:ext cx="1336500" cy="216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556350" y="176735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4400" u="none" cap="none" strike="noStrike">
                <a:solidFill>
                  <a:srgbClr val="38761D"/>
                </a:solidFill>
              </a:rPr>
              <a:t>What do Fertility Educators teach?</a:t>
            </a:r>
            <a:endParaRPr>
              <a:solidFill>
                <a:srgbClr val="38761D"/>
              </a:solidFill>
            </a:endParaRPr>
          </a:p>
        </p:txBody>
      </p:sp>
      <p:sp>
        <p:nvSpPr>
          <p:cNvPr id="173" name="Google Shape;173;p27"/>
          <p:cNvSpPr txBox="1"/>
          <p:nvPr>
            <p:ph idx="1" type="body"/>
          </p:nvPr>
        </p:nvSpPr>
        <p:spPr>
          <a:xfrm>
            <a:off x="0" y="3098350"/>
            <a:ext cx="9144000" cy="32019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Font typeface="Arial"/>
              <a:buNone/>
            </a:pPr>
            <a:r>
              <a:rPr i="0" lang="en-US" sz="3200" u="none" cap="none" strike="noStrike">
                <a:solidFill>
                  <a:srgbClr val="1C4587"/>
                </a:solidFill>
              </a:rPr>
              <a:t>The scientifically based Sympto-Thermal </a:t>
            </a:r>
            <a:endParaRPr i="0" sz="3200" u="none" cap="none" strike="noStrike">
              <a:solidFill>
                <a:srgbClr val="1C4587"/>
              </a:solidFill>
            </a:endParaRPr>
          </a:p>
          <a:p>
            <a:pPr indent="-342900" lvl="0" marL="342900" marR="0" rtl="0" algn="ctr">
              <a:lnSpc>
                <a:spcPct val="100000"/>
              </a:lnSpc>
              <a:spcBef>
                <a:spcPts val="0"/>
              </a:spcBef>
              <a:spcAft>
                <a:spcPts val="0"/>
              </a:spcAft>
              <a:buClr>
                <a:schemeClr val="dk1"/>
              </a:buClr>
              <a:buFont typeface="Arial"/>
              <a:buNone/>
            </a:pPr>
            <a:r>
              <a:rPr b="1" i="0" lang="en-US" sz="3200" u="none" cap="none" strike="noStrike">
                <a:solidFill>
                  <a:srgbClr val="1C4587"/>
                </a:solidFill>
              </a:rPr>
              <a:t>and </a:t>
            </a:r>
            <a:endParaRPr b="1">
              <a:solidFill>
                <a:srgbClr val="1C4587"/>
              </a:solidFill>
            </a:endParaRPr>
          </a:p>
          <a:p>
            <a:pPr indent="-342900" lvl="0" marL="342900" marR="0" rtl="0" algn="ctr">
              <a:lnSpc>
                <a:spcPct val="100000"/>
              </a:lnSpc>
              <a:spcBef>
                <a:spcPts val="640"/>
              </a:spcBef>
              <a:spcAft>
                <a:spcPts val="0"/>
              </a:spcAft>
              <a:buClr>
                <a:schemeClr val="dk1"/>
              </a:buClr>
              <a:buFont typeface="Arial"/>
              <a:buNone/>
            </a:pPr>
            <a:r>
              <a:rPr i="0" lang="en-US" sz="3200" u="none" cap="none" strike="noStrike">
                <a:solidFill>
                  <a:srgbClr val="1C4587"/>
                </a:solidFill>
              </a:rPr>
              <a:t>Lactational Amenorrhoea methods </a:t>
            </a:r>
            <a:endParaRPr i="0" sz="3200" u="none" cap="none" strike="noStrike">
              <a:solidFill>
                <a:srgbClr val="1C4587"/>
              </a:solidFill>
            </a:endParaRPr>
          </a:p>
          <a:p>
            <a:pPr indent="-342900" lvl="0" marL="342900" marR="0" rtl="0" algn="ctr">
              <a:lnSpc>
                <a:spcPct val="100000"/>
              </a:lnSpc>
              <a:spcBef>
                <a:spcPts val="640"/>
              </a:spcBef>
              <a:spcAft>
                <a:spcPts val="0"/>
              </a:spcAft>
              <a:buClr>
                <a:schemeClr val="dk1"/>
              </a:buClr>
              <a:buFont typeface="Arial"/>
              <a:buNone/>
            </a:pPr>
            <a:r>
              <a:rPr i="0" lang="en-US" sz="3200" u="none" cap="none" strike="noStrike">
                <a:solidFill>
                  <a:srgbClr val="1C4587"/>
                </a:solidFill>
              </a:rPr>
              <a:t>of </a:t>
            </a:r>
            <a:endParaRPr>
              <a:solidFill>
                <a:srgbClr val="1C4587"/>
              </a:solidFill>
            </a:endParaRPr>
          </a:p>
          <a:p>
            <a:pPr indent="-342900" lvl="0" marL="342900" marR="0" rtl="0" algn="ctr">
              <a:lnSpc>
                <a:spcPct val="100000"/>
              </a:lnSpc>
              <a:spcBef>
                <a:spcPts val="640"/>
              </a:spcBef>
              <a:spcAft>
                <a:spcPts val="0"/>
              </a:spcAft>
              <a:buClr>
                <a:schemeClr val="dk1"/>
              </a:buClr>
              <a:buFont typeface="Arial"/>
              <a:buNone/>
            </a:pPr>
            <a:r>
              <a:rPr i="0" lang="en-US" sz="3200" u="none" cap="none" strike="noStrike">
                <a:solidFill>
                  <a:srgbClr val="1C4587"/>
                </a:solidFill>
              </a:rPr>
              <a:t>Natural Family Planning. </a:t>
            </a:r>
            <a:endParaRPr>
              <a:solidFill>
                <a:srgbClr val="1C4587"/>
              </a:solidFill>
            </a:endParaRPr>
          </a:p>
          <a:p>
            <a:pPr indent="-139700" lvl="0" marL="342900" marR="0" rtl="0" algn="l">
              <a:lnSpc>
                <a:spcPct val="100000"/>
              </a:lnSpc>
              <a:spcBef>
                <a:spcPts val="640"/>
              </a:spcBef>
              <a:spcAft>
                <a:spcPts val="0"/>
              </a:spcAft>
              <a:buClr>
                <a:schemeClr val="dk1"/>
              </a:buClr>
              <a:buSzPts val="3200"/>
              <a:buFont typeface="Arial"/>
              <a:buNone/>
            </a:pPr>
            <a:r>
              <a:t/>
            </a:r>
            <a:endParaRPr b="1"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pic>
        <p:nvPicPr>
          <p:cNvPr descr="NEW LOGO JPEG.jpg" id="174" name="Google Shape;174;p27"/>
          <p:cNvPicPr preferRelativeResize="0"/>
          <p:nvPr/>
        </p:nvPicPr>
        <p:blipFill rotWithShape="1">
          <a:blip r:embed="rId3">
            <a:alphaModFix/>
          </a:blip>
          <a:srcRect b="0" l="0" r="0" t="0"/>
          <a:stretch/>
        </p:blipFill>
        <p:spPr>
          <a:xfrm>
            <a:off x="7353300" y="33337"/>
            <a:ext cx="1790700" cy="714375"/>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457200" y="908050"/>
            <a:ext cx="8229600" cy="5664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0" i="0" lang="en-US" sz="3600" u="none" cap="none" strike="noStrike">
                <a:solidFill>
                  <a:srgbClr val="1C4587"/>
                </a:solidFill>
              </a:rPr>
              <a:t>Both methods are approved by the World Health Organisation and are</a:t>
            </a:r>
            <a:br>
              <a:rPr b="0" i="0" lang="en-US" sz="3600" u="none" cap="none" strike="noStrike">
                <a:solidFill>
                  <a:srgbClr val="1C4587"/>
                </a:solidFill>
              </a:rPr>
            </a:br>
            <a:r>
              <a:rPr b="1" i="0" lang="en-US" sz="3600" u="none" cap="none" strike="noStrike">
                <a:solidFill>
                  <a:srgbClr val="38761D"/>
                </a:solidFill>
              </a:rPr>
              <a:t>at least 98%</a:t>
            </a:r>
            <a:r>
              <a:rPr b="1" i="0" lang="en-US" sz="3600" u="none" cap="none" strike="noStrike">
                <a:solidFill>
                  <a:srgbClr val="1C4587"/>
                </a:solidFill>
              </a:rPr>
              <a:t> </a:t>
            </a:r>
            <a:r>
              <a:rPr b="0" i="0" lang="en-US" sz="3600" u="none" cap="none" strike="noStrike">
                <a:solidFill>
                  <a:srgbClr val="1C4587"/>
                </a:solidFill>
              </a:rPr>
              <a:t>effective for those choosing to avoid pregnancy.</a:t>
            </a:r>
            <a:br>
              <a:rPr b="0" i="0" lang="en-US" sz="3600" u="none" cap="none" strike="noStrike">
                <a:solidFill>
                  <a:srgbClr val="1C4587"/>
                </a:solidFill>
              </a:rPr>
            </a:br>
            <a:br>
              <a:rPr b="0" i="0" lang="en-US" sz="3600" u="none" cap="none" strike="noStrike">
                <a:solidFill>
                  <a:srgbClr val="1C4587"/>
                </a:solidFill>
              </a:rPr>
            </a:br>
            <a:r>
              <a:rPr b="0" i="0" lang="en-US" sz="3600" u="none" cap="none" strike="noStrike">
                <a:solidFill>
                  <a:srgbClr val="1C4587"/>
                </a:solidFill>
              </a:rPr>
              <a:t>The Sympto-Thermal method increases a couples chance of conception in the first year by targeting the most fertile time.</a:t>
            </a:r>
            <a:br>
              <a:rPr b="0" i="0" lang="en-US" sz="3600" u="none" cap="none" strike="noStrike">
                <a:solidFill>
                  <a:schemeClr val="dk1"/>
                </a:solidFill>
                <a:latin typeface="Tahoma"/>
                <a:ea typeface="Tahoma"/>
                <a:cs typeface="Tahoma"/>
                <a:sym typeface="Tahoma"/>
              </a:rPr>
            </a:br>
            <a:endParaRPr/>
          </a:p>
        </p:txBody>
      </p:sp>
      <p:pic>
        <p:nvPicPr>
          <p:cNvPr descr="NEW LOGO JPEG.jpg" id="180" name="Google Shape;180;p28"/>
          <p:cNvPicPr preferRelativeResize="0"/>
          <p:nvPr/>
        </p:nvPicPr>
        <p:blipFill rotWithShape="1">
          <a:blip r:embed="rId3">
            <a:alphaModFix/>
          </a:blip>
          <a:srcRect b="0" l="0" r="0" t="0"/>
          <a:stretch/>
        </p:blipFill>
        <p:spPr>
          <a:xfrm>
            <a:off x="7310437" y="60325"/>
            <a:ext cx="1790700" cy="714375"/>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87" name="Google Shape;187;p29" title="Chart"/>
          <p:cNvPicPr preferRelativeResize="0"/>
          <p:nvPr/>
        </p:nvPicPr>
        <p:blipFill>
          <a:blip r:embed="rId3">
            <a:alphaModFix/>
          </a:blip>
          <a:stretch>
            <a:fillRect/>
          </a:stretch>
        </p:blipFill>
        <p:spPr>
          <a:xfrm>
            <a:off x="0" y="0"/>
            <a:ext cx="9143999" cy="6858000"/>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NEW LOGO JPEG.jpg" id="192" name="Google Shape;192;p30"/>
          <p:cNvPicPr preferRelativeResize="0"/>
          <p:nvPr/>
        </p:nvPicPr>
        <p:blipFill rotWithShape="1">
          <a:blip r:embed="rId3">
            <a:alphaModFix/>
          </a:blip>
          <a:srcRect b="0" l="0" r="0" t="0"/>
          <a:stretch/>
        </p:blipFill>
        <p:spPr>
          <a:xfrm>
            <a:off x="7667625" y="260350"/>
            <a:ext cx="1227137" cy="488950"/>
          </a:xfrm>
          <a:prstGeom prst="rect">
            <a:avLst/>
          </a:prstGeom>
          <a:noFill/>
          <a:ln>
            <a:noFill/>
          </a:ln>
        </p:spPr>
      </p:pic>
      <p:sp>
        <p:nvSpPr>
          <p:cNvPr id="193" name="Google Shape;193;p30"/>
          <p:cNvSpPr/>
          <p:nvPr/>
        </p:nvSpPr>
        <p:spPr>
          <a:xfrm>
            <a:off x="1902475" y="5342850"/>
            <a:ext cx="3360600" cy="524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p:nvPr/>
        </p:nvSpPr>
        <p:spPr>
          <a:xfrm>
            <a:off x="141025" y="242775"/>
            <a:ext cx="6227100" cy="524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p:nvPr/>
        </p:nvSpPr>
        <p:spPr>
          <a:xfrm>
            <a:off x="6368125" y="766875"/>
            <a:ext cx="2775900" cy="930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p:nvPr/>
        </p:nvSpPr>
        <p:spPr>
          <a:xfrm>
            <a:off x="141025" y="737663"/>
            <a:ext cx="481200" cy="4571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30" title="Chart"/>
          <p:cNvPicPr preferRelativeResize="0"/>
          <p:nvPr/>
        </p:nvPicPr>
        <p:blipFill>
          <a:blip r:embed="rId4">
            <a:alphaModFix/>
          </a:blip>
          <a:stretch>
            <a:fillRect/>
          </a:stretch>
        </p:blipFill>
        <p:spPr>
          <a:xfrm>
            <a:off x="141025" y="1261875"/>
            <a:ext cx="8836124" cy="5448925"/>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sperm_bank_250x251" id="202" name="Google Shape;202;p31"/>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sperm fertilizing egg" id="203" name="Google Shape;203;p31"/>
          <p:cNvPicPr preferRelativeResize="0"/>
          <p:nvPr/>
        </p:nvPicPr>
        <p:blipFill>
          <a:blip r:embed="rId4">
            <a:alphaModFix/>
          </a:blip>
          <a:stretch>
            <a:fillRect/>
          </a:stretch>
        </p:blipFill>
        <p:spPr>
          <a:xfrm>
            <a:off x="-86850" y="0"/>
            <a:ext cx="9317700" cy="6858000"/>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457200" y="1196975"/>
            <a:ext cx="8229600" cy="588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3200" u="none" cap="none" strike="noStrike">
                <a:solidFill>
                  <a:srgbClr val="1C4587"/>
                </a:solidFill>
              </a:rPr>
              <a:t>Fertility Awareness In Women Attending a NZ Fertility Clinic</a:t>
            </a:r>
            <a:br>
              <a:rPr b="1" i="0" lang="en-US" sz="4000" u="none" cap="none" strike="noStrike">
                <a:solidFill>
                  <a:schemeClr val="dk1"/>
                </a:solidFill>
                <a:latin typeface="Tahoma"/>
                <a:ea typeface="Tahoma"/>
                <a:cs typeface="Tahoma"/>
                <a:sym typeface="Tahoma"/>
              </a:rPr>
            </a:br>
            <a:endParaRPr/>
          </a:p>
        </p:txBody>
      </p:sp>
      <p:sp>
        <p:nvSpPr>
          <p:cNvPr id="209" name="Google Shape;209;p32"/>
          <p:cNvSpPr txBox="1"/>
          <p:nvPr>
            <p:ph idx="1" type="body"/>
          </p:nvPr>
        </p:nvSpPr>
        <p:spPr>
          <a:xfrm>
            <a:off x="457200" y="2276475"/>
            <a:ext cx="8229600" cy="38496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CC00"/>
              </a:buClr>
              <a:buFont typeface="Arial"/>
              <a:buNone/>
            </a:pPr>
            <a:r>
              <a:rPr i="0" lang="en-US" sz="2400" u="none">
                <a:solidFill>
                  <a:srgbClr val="38761D"/>
                </a:solidFill>
              </a:rPr>
              <a:t>80 subjects were surveyed for knowledge of their fertility: recognition of fertile symptoms, what the symptoms mean and how this information was used to enhance chances of conception</a:t>
            </a:r>
            <a:endParaRPr>
              <a:solidFill>
                <a:srgbClr val="38761D"/>
              </a:solidFill>
            </a:endParaRPr>
          </a:p>
          <a:p>
            <a:pPr indent="-342900" lvl="0" marL="342900" marR="0" rtl="0" algn="l">
              <a:lnSpc>
                <a:spcPct val="90000"/>
              </a:lnSpc>
              <a:spcBef>
                <a:spcPts val="1200"/>
              </a:spcBef>
              <a:spcAft>
                <a:spcPts val="0"/>
              </a:spcAft>
              <a:buClr>
                <a:schemeClr val="dk1"/>
              </a:buClr>
              <a:buFont typeface="Arial"/>
              <a:buNone/>
            </a:pPr>
            <a:r>
              <a:t/>
            </a:r>
            <a:endParaRPr i="0" sz="2400" u="none">
              <a:solidFill>
                <a:srgbClr val="38761D"/>
              </a:solidFill>
            </a:endParaRPr>
          </a:p>
          <a:p>
            <a:pPr indent="-342900" lvl="0" marL="342900" marR="0" rtl="0" algn="l">
              <a:lnSpc>
                <a:spcPct val="90000"/>
              </a:lnSpc>
              <a:spcBef>
                <a:spcPts val="480"/>
              </a:spcBef>
              <a:spcAft>
                <a:spcPts val="0"/>
              </a:spcAft>
              <a:buClr>
                <a:srgbClr val="1C4587"/>
              </a:buClr>
              <a:buSzPts val="2400"/>
              <a:buFont typeface="Calibri"/>
              <a:buChar char="•"/>
            </a:pPr>
            <a:r>
              <a:rPr i="0" lang="en-US" sz="2400" u="none">
                <a:solidFill>
                  <a:srgbClr val="1C4587"/>
                </a:solidFill>
              </a:rPr>
              <a:t>46% of the women surveyed had NO UNDERSTANDING of their fertility</a:t>
            </a:r>
            <a:endParaRPr>
              <a:solidFill>
                <a:srgbClr val="1C4587"/>
              </a:solidFill>
            </a:endParaRPr>
          </a:p>
          <a:p>
            <a:pPr indent="-342900" lvl="0" marL="342900" marR="0" rtl="0" algn="l">
              <a:lnSpc>
                <a:spcPct val="90000"/>
              </a:lnSpc>
              <a:spcBef>
                <a:spcPts val="480"/>
              </a:spcBef>
              <a:spcAft>
                <a:spcPts val="0"/>
              </a:spcAft>
              <a:buClr>
                <a:srgbClr val="1C4587"/>
              </a:buClr>
              <a:buSzPts val="2400"/>
              <a:buFont typeface="Calibri"/>
              <a:buChar char="•"/>
            </a:pPr>
            <a:r>
              <a:rPr i="0" lang="en-US" sz="2400" u="none">
                <a:solidFill>
                  <a:srgbClr val="1C4587"/>
                </a:solidFill>
              </a:rPr>
              <a:t>Only 26% of women had ADEQUATE understanding</a:t>
            </a:r>
            <a:endParaRPr>
              <a:solidFill>
                <a:srgbClr val="1C4587"/>
              </a:solidFill>
            </a:endParaRPr>
          </a:p>
          <a:p>
            <a:pPr indent="-342900" lvl="0" marL="342900" marR="0" rtl="0" algn="l">
              <a:lnSpc>
                <a:spcPct val="90000"/>
              </a:lnSpc>
              <a:spcBef>
                <a:spcPts val="480"/>
              </a:spcBef>
              <a:spcAft>
                <a:spcPts val="0"/>
              </a:spcAft>
              <a:buClr>
                <a:srgbClr val="1C4587"/>
              </a:buClr>
              <a:buSzPts val="2400"/>
              <a:buFont typeface="Calibri"/>
              <a:buChar char="•"/>
            </a:pPr>
            <a:r>
              <a:rPr i="0" lang="en-US" sz="2400" u="none">
                <a:solidFill>
                  <a:srgbClr val="1C4587"/>
                </a:solidFill>
              </a:rPr>
              <a:t>Only 15% consciously timed intercourse when their chances of conceiving were optimum</a:t>
            </a:r>
            <a:endParaRPr>
              <a:solidFill>
                <a:srgbClr val="1C4587"/>
              </a:solidFill>
            </a:endParaRPr>
          </a:p>
          <a:p>
            <a:pPr indent="-190500" lvl="0" marL="342900" marR="0" rtl="0" algn="l">
              <a:spcBef>
                <a:spcPts val="480"/>
              </a:spcBef>
              <a:spcAft>
                <a:spcPts val="0"/>
              </a:spcAft>
              <a:buClr>
                <a:schemeClr val="dk1"/>
              </a:buClr>
              <a:buSzPts val="2400"/>
              <a:buFont typeface="Arial"/>
              <a:buNone/>
            </a:pPr>
            <a:r>
              <a:t/>
            </a:r>
            <a:endParaRPr b="1" i="0" sz="2400" u="none">
              <a:solidFill>
                <a:schemeClr val="dk1"/>
              </a:solidFill>
              <a:latin typeface="Tahoma"/>
              <a:ea typeface="Tahoma"/>
              <a:cs typeface="Tahoma"/>
              <a:sym typeface="Tahoma"/>
            </a:endParaRPr>
          </a:p>
        </p:txBody>
      </p:sp>
      <p:pic>
        <p:nvPicPr>
          <p:cNvPr descr="NEW LOGO JPEG.jpg" id="210" name="Google Shape;210;p32"/>
          <p:cNvPicPr preferRelativeResize="0"/>
          <p:nvPr/>
        </p:nvPicPr>
        <p:blipFill rotWithShape="1">
          <a:blip r:embed="rId3">
            <a:alphaModFix/>
          </a:blip>
          <a:srcRect b="0" l="0" r="0" t="0"/>
          <a:stretch/>
        </p:blipFill>
        <p:spPr>
          <a:xfrm>
            <a:off x="7164387" y="50800"/>
            <a:ext cx="1790700" cy="714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NEW LOGO JPEG.jpg" id="216" name="Google Shape;216;p33"/>
          <p:cNvPicPr preferRelativeResize="0"/>
          <p:nvPr/>
        </p:nvPicPr>
        <p:blipFill rotWithShape="1">
          <a:blip r:embed="rId3">
            <a:alphaModFix/>
          </a:blip>
          <a:srcRect b="0" l="0" r="0" t="0"/>
          <a:stretch/>
        </p:blipFill>
        <p:spPr>
          <a:xfrm>
            <a:off x="6864350" y="285750"/>
            <a:ext cx="1790700" cy="714375"/>
          </a:xfrm>
          <a:prstGeom prst="rect">
            <a:avLst/>
          </a:prstGeom>
          <a:noFill/>
          <a:ln>
            <a:noFill/>
          </a:ln>
        </p:spPr>
      </p:pic>
      <p:pic>
        <p:nvPicPr>
          <p:cNvPr id="217" name="Google Shape;217;p33"/>
          <p:cNvPicPr preferRelativeResize="0"/>
          <p:nvPr/>
        </p:nvPicPr>
        <p:blipFill rotWithShape="1">
          <a:blip r:embed="rId4">
            <a:alphaModFix/>
          </a:blip>
          <a:srcRect b="0" l="0" r="0" t="0"/>
          <a:stretch/>
        </p:blipFill>
        <p:spPr>
          <a:xfrm>
            <a:off x="428625" y="1143000"/>
            <a:ext cx="8501062" cy="5214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cap="none" strike="noStrike">
                <a:solidFill>
                  <a:srgbClr val="898989"/>
                </a:solidFill>
                <a:latin typeface="Calibri"/>
                <a:ea typeface="Calibri"/>
                <a:cs typeface="Calibri"/>
                <a:sym typeface="Calibri"/>
              </a:rPr>
              <a:t>www.naturalfertility.co.nz</a:t>
            </a:r>
            <a:endParaRPr/>
          </a:p>
        </p:txBody>
      </p:sp>
      <p:sp>
        <p:nvSpPr>
          <p:cNvPr id="78" name="Google Shape;78;p16"/>
          <p:cNvSpPr txBox="1"/>
          <p:nvPr>
            <p:ph type="title"/>
          </p:nvPr>
        </p:nvSpPr>
        <p:spPr>
          <a:xfrm>
            <a:off x="685800" y="1052512"/>
            <a:ext cx="7772400" cy="70008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4000" u="none" cap="none" strike="noStrike">
                <a:solidFill>
                  <a:srgbClr val="38761D"/>
                </a:solidFill>
                <a:latin typeface="Calibri"/>
                <a:ea typeface="Calibri"/>
                <a:cs typeface="Calibri"/>
                <a:sym typeface="Calibri"/>
              </a:rPr>
              <a:t>LEARNING OUTCOMES</a:t>
            </a:r>
            <a:r>
              <a:rPr b="0" i="0" lang="en-US" sz="4000" u="none" cap="none" strike="noStrike">
                <a:solidFill>
                  <a:srgbClr val="38761D"/>
                </a:solidFill>
                <a:latin typeface="Calibri"/>
                <a:ea typeface="Calibri"/>
                <a:cs typeface="Calibri"/>
                <a:sym typeface="Calibri"/>
              </a:rPr>
              <a:t> </a:t>
            </a:r>
            <a:endParaRPr>
              <a:solidFill>
                <a:srgbClr val="38761D"/>
              </a:solidFill>
            </a:endParaRPr>
          </a:p>
        </p:txBody>
      </p:sp>
      <p:sp>
        <p:nvSpPr>
          <p:cNvPr id="79" name="Google Shape;79;p16"/>
          <p:cNvSpPr txBox="1"/>
          <p:nvPr>
            <p:ph idx="1" type="body"/>
          </p:nvPr>
        </p:nvSpPr>
        <p:spPr>
          <a:xfrm>
            <a:off x="685800" y="2349500"/>
            <a:ext cx="7772400" cy="37465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Font typeface="Arial"/>
              <a:buNone/>
            </a:pPr>
            <a:r>
              <a:rPr b="0" i="0" lang="en-US" sz="3200" u="none" cap="none" strike="noStrike">
                <a:solidFill>
                  <a:srgbClr val="1C4587"/>
                </a:solidFill>
                <a:latin typeface="Calibri"/>
                <a:ea typeface="Calibri"/>
                <a:cs typeface="Calibri"/>
                <a:sym typeface="Calibri"/>
              </a:rPr>
              <a:t>An understanding of the services that Natural Fertility New Zealand offers</a:t>
            </a:r>
            <a:endParaRPr>
              <a:solidFill>
                <a:srgbClr val="1C4587"/>
              </a:solidFill>
            </a:endParaRPr>
          </a:p>
          <a:p>
            <a:pPr indent="-342900" lvl="0" marL="342900" marR="0" rtl="0" algn="ctr">
              <a:lnSpc>
                <a:spcPct val="100000"/>
              </a:lnSpc>
              <a:spcBef>
                <a:spcPts val="640"/>
              </a:spcBef>
              <a:spcAft>
                <a:spcPts val="0"/>
              </a:spcAft>
              <a:buClr>
                <a:schemeClr val="dk1"/>
              </a:buClr>
              <a:buFont typeface="Arial"/>
              <a:buNone/>
            </a:pPr>
            <a:r>
              <a:t/>
            </a:r>
            <a:endParaRPr b="0" i="0" sz="3200" u="none" cap="none" strike="noStrike">
              <a:solidFill>
                <a:srgbClr val="1C4587"/>
              </a:solidFill>
              <a:latin typeface="Calibri"/>
              <a:ea typeface="Calibri"/>
              <a:cs typeface="Calibri"/>
              <a:sym typeface="Calibri"/>
            </a:endParaRPr>
          </a:p>
          <a:p>
            <a:pPr indent="-342900" lvl="0" marL="342900" marR="0" rtl="0" algn="ctr">
              <a:lnSpc>
                <a:spcPct val="100000"/>
              </a:lnSpc>
              <a:spcBef>
                <a:spcPts val="640"/>
              </a:spcBef>
              <a:spcAft>
                <a:spcPts val="0"/>
              </a:spcAft>
              <a:buClr>
                <a:schemeClr val="dk1"/>
              </a:buClr>
              <a:buFont typeface="Arial"/>
              <a:buNone/>
            </a:pPr>
            <a:r>
              <a:rPr b="0" i="0" lang="en-US" sz="3200" u="none" cap="none" strike="noStrike">
                <a:solidFill>
                  <a:srgbClr val="1C4587"/>
                </a:solidFill>
                <a:latin typeface="Calibri"/>
                <a:ea typeface="Calibri"/>
                <a:cs typeface="Calibri"/>
                <a:sym typeface="Calibri"/>
              </a:rPr>
              <a:t>An understanding of what Fertility Awareness is and its value to the client</a:t>
            </a:r>
            <a:endParaRPr b="0" i="0" sz="3200" u="none" cap="none" strike="noStrike">
              <a:solidFill>
                <a:srgbClr val="1C4587"/>
              </a:solidFill>
              <a:latin typeface="Calibri"/>
              <a:ea typeface="Calibri"/>
              <a:cs typeface="Calibri"/>
              <a:sym typeface="Calibri"/>
            </a:endParaRPr>
          </a:p>
          <a:p>
            <a:pPr indent="-342900" lvl="0" marL="342900" marR="0" rtl="0" algn="l">
              <a:lnSpc>
                <a:spcPct val="100000"/>
              </a:lnSpc>
              <a:spcBef>
                <a:spcPts val="640"/>
              </a:spcBef>
              <a:spcAft>
                <a:spcPts val="0"/>
              </a:spcAft>
              <a:buClr>
                <a:schemeClr val="accent2"/>
              </a:buClr>
              <a:buFont typeface="Arial"/>
              <a:buNone/>
            </a:pPr>
            <a:r>
              <a:rPr b="0" i="0" lang="en-US" sz="3200" u="none" cap="none" strike="noStrike">
                <a:solidFill>
                  <a:srgbClr val="1C4587"/>
                </a:solidFill>
                <a:latin typeface="Calibri"/>
                <a:ea typeface="Calibri"/>
                <a:cs typeface="Calibri"/>
                <a:sym typeface="Calibri"/>
              </a:rPr>
              <a:t>	</a:t>
            </a:r>
            <a:endParaRPr>
              <a:solidFill>
                <a:srgbClr val="1C4587"/>
              </a:solidFill>
            </a:endParaRPr>
          </a:p>
        </p:txBody>
      </p:sp>
      <p:grpSp>
        <p:nvGrpSpPr>
          <p:cNvPr id="80" name="Google Shape;80;p16"/>
          <p:cNvGrpSpPr/>
          <p:nvPr/>
        </p:nvGrpSpPr>
        <p:grpSpPr>
          <a:xfrm>
            <a:off x="7239000" y="152400"/>
            <a:ext cx="1782762" cy="561975"/>
            <a:chOff x="7366000" y="6294437"/>
            <a:chExt cx="1782762" cy="561975"/>
          </a:xfrm>
        </p:grpSpPr>
        <p:pic>
          <p:nvPicPr>
            <p:cNvPr descr="logo-right-withtype[1]" id="81" name="Google Shape;81;p16"/>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82" name="Google Shape;82;p16"/>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 calcmode="lin" valueType="num">
                                      <p:cBhvr additive="base">
                                        <p:cTn dur="500"/>
                                        <p:tgtEl>
                                          <p:spTgt spid="7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 calcmode="lin" valueType="num">
                                      <p:cBhvr additive="base">
                                        <p:cTn dur="500"/>
                                        <p:tgtEl>
                                          <p:spTgt spid="7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 calcmode="lin" valueType="num">
                                      <p:cBhvr additive="base">
                                        <p:cTn dur="500"/>
                                        <p:tgtEl>
                                          <p:spTgt spid="7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 calcmode="lin" valueType="num">
                                      <p:cBhvr additive="base">
                                        <p:cTn dur="500"/>
                                        <p:tgtEl>
                                          <p:spTgt spid="7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http://londonstimestshirts.files.wordpress.com/2007/08/anamaria_class.jpg" id="223" name="Google Shape;223;p34"/>
          <p:cNvPicPr preferRelativeResize="0"/>
          <p:nvPr/>
        </p:nvPicPr>
        <p:blipFill rotWithShape="1">
          <a:blip r:embed="rId3">
            <a:alphaModFix/>
          </a:blip>
          <a:srcRect b="0" l="0" r="0" t="0"/>
          <a:stretch/>
        </p:blipFill>
        <p:spPr>
          <a:xfrm>
            <a:off x="0" y="-136525"/>
            <a:ext cx="9177337" cy="6994525"/>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240px-Female_anatomy_frontal_view_svg.png" id="229" name="Google Shape;229;p35"/>
          <p:cNvPicPr preferRelativeResize="0"/>
          <p:nvPr/>
        </p:nvPicPr>
        <p:blipFill rotWithShape="1">
          <a:blip r:embed="rId3">
            <a:alphaModFix/>
          </a:blip>
          <a:srcRect b="0" l="0" r="0" t="0"/>
          <a:stretch/>
        </p:blipFill>
        <p:spPr>
          <a:xfrm>
            <a:off x="208175" y="2565412"/>
            <a:ext cx="3132000" cy="2910000"/>
          </a:xfrm>
          <a:prstGeom prst="rect">
            <a:avLst/>
          </a:prstGeom>
          <a:noFill/>
          <a:ln>
            <a:noFill/>
          </a:ln>
        </p:spPr>
      </p:pic>
      <p:sp>
        <p:nvSpPr>
          <p:cNvPr id="230" name="Google Shape;230;p35"/>
          <p:cNvSpPr txBox="1"/>
          <p:nvPr/>
        </p:nvSpPr>
        <p:spPr>
          <a:xfrm>
            <a:off x="0" y="874312"/>
            <a:ext cx="9144000" cy="769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i="0" lang="en-US" sz="4400" u="none">
                <a:solidFill>
                  <a:srgbClr val="38761D"/>
                </a:solidFill>
                <a:latin typeface="Calibri"/>
                <a:ea typeface="Calibri"/>
                <a:cs typeface="Calibri"/>
                <a:sym typeface="Calibri"/>
              </a:rPr>
              <a:t>Anatomy and Physiology</a:t>
            </a:r>
            <a:endParaRPr>
              <a:solidFill>
                <a:srgbClr val="38761D"/>
              </a:solidFill>
              <a:latin typeface="Calibri"/>
              <a:ea typeface="Calibri"/>
              <a:cs typeface="Calibri"/>
              <a:sym typeface="Calibri"/>
            </a:endParaRPr>
          </a:p>
        </p:txBody>
      </p:sp>
      <p:pic>
        <p:nvPicPr>
          <p:cNvPr descr="http://image.tutorvista.com/content/reproduction/sperm-structure.jpeg" id="231" name="Google Shape;231;p35"/>
          <p:cNvPicPr preferRelativeResize="0"/>
          <p:nvPr/>
        </p:nvPicPr>
        <p:blipFill rotWithShape="1">
          <a:blip r:embed="rId4">
            <a:alphaModFix/>
          </a:blip>
          <a:srcRect b="0" l="0" r="0" t="0"/>
          <a:stretch/>
        </p:blipFill>
        <p:spPr>
          <a:xfrm>
            <a:off x="6372275" y="3099525"/>
            <a:ext cx="2556000" cy="2168400"/>
          </a:xfrm>
          <a:prstGeom prst="rect">
            <a:avLst/>
          </a:prstGeom>
          <a:noFill/>
          <a:ln>
            <a:noFill/>
          </a:ln>
        </p:spPr>
      </p:pic>
      <p:pic>
        <p:nvPicPr>
          <p:cNvPr id="232" name="Google Shape;232;p35"/>
          <p:cNvPicPr preferRelativeResize="0"/>
          <p:nvPr/>
        </p:nvPicPr>
        <p:blipFill rotWithShape="1">
          <a:blip r:embed="rId5">
            <a:alphaModFix/>
          </a:blip>
          <a:srcRect b="0" l="0" r="0" t="0"/>
          <a:stretch/>
        </p:blipFill>
        <p:spPr>
          <a:xfrm>
            <a:off x="3506837" y="3099537"/>
            <a:ext cx="2698800" cy="2036700"/>
          </a:xfrm>
          <a:prstGeom prst="rect">
            <a:avLst/>
          </a:prstGeom>
          <a:noFill/>
          <a:ln cap="flat" cmpd="sng" w="9525">
            <a:solidFill>
              <a:srgbClr val="008000"/>
            </a:solidFill>
            <a:prstDash val="solid"/>
            <a:miter lim="8000"/>
            <a:headEnd len="sm" w="sm" type="none"/>
            <a:tailEnd len="sm" w="sm" type="none"/>
          </a:ln>
        </p:spPr>
      </p:pic>
      <p:pic>
        <p:nvPicPr>
          <p:cNvPr descr="NEW LOGO JPEG.jpg" id="233" name="Google Shape;233;p35"/>
          <p:cNvPicPr preferRelativeResize="0"/>
          <p:nvPr/>
        </p:nvPicPr>
        <p:blipFill rotWithShape="1">
          <a:blip r:embed="rId6">
            <a:alphaModFix/>
          </a:blip>
          <a:srcRect b="0" l="0" r="0" t="0"/>
          <a:stretch/>
        </p:blipFill>
        <p:spPr>
          <a:xfrm>
            <a:off x="7353300" y="30162"/>
            <a:ext cx="1790700" cy="714375"/>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C:\Users\User\Pictures\sperm-cartoon.jpg" id="239" name="Google Shape;239;p36"/>
          <p:cNvPicPr preferRelativeResize="0"/>
          <p:nvPr/>
        </p:nvPicPr>
        <p:blipFill rotWithShape="1">
          <a:blip r:embed="rId3">
            <a:alphaModFix/>
          </a:blip>
          <a:srcRect b="0" l="0" r="0" t="0"/>
          <a:stretch/>
        </p:blipFill>
        <p:spPr>
          <a:xfrm>
            <a:off x="2063750" y="889000"/>
            <a:ext cx="5016500" cy="5080000"/>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nvSpPr>
        <p:spPr>
          <a:xfrm>
            <a:off x="900112" y="2852737"/>
            <a:ext cx="7343775" cy="8318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4800" u="none">
                <a:solidFill>
                  <a:srgbClr val="38761D"/>
                </a:solidFill>
                <a:latin typeface="Calibri"/>
                <a:ea typeface="Calibri"/>
                <a:cs typeface="Calibri"/>
                <a:sym typeface="Calibri"/>
              </a:rPr>
              <a:t>COMBINED  FERTILITY</a:t>
            </a:r>
            <a:endParaRPr>
              <a:solidFill>
                <a:srgbClr val="38761D"/>
              </a:solidFill>
            </a:endParaRPr>
          </a:p>
        </p:txBody>
      </p:sp>
      <p:pic>
        <p:nvPicPr>
          <p:cNvPr descr="NEW LOGO JPEG.jpg" id="246" name="Google Shape;246;p37"/>
          <p:cNvPicPr preferRelativeResize="0"/>
          <p:nvPr/>
        </p:nvPicPr>
        <p:blipFill rotWithShape="1">
          <a:blip r:embed="rId3">
            <a:alphaModFix/>
          </a:blip>
          <a:srcRect b="0" l="0" r="0" t="0"/>
          <a:stretch/>
        </p:blipFill>
        <p:spPr>
          <a:xfrm>
            <a:off x="6864350" y="285750"/>
            <a:ext cx="1790700" cy="714375"/>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8"/>
          <p:cNvPicPr preferRelativeResize="0"/>
          <p:nvPr/>
        </p:nvPicPr>
        <p:blipFill rotWithShape="1">
          <a:blip r:embed="rId3">
            <a:alphaModFix/>
          </a:blip>
          <a:srcRect b="0" l="0" r="0" t="0"/>
          <a:stretch/>
        </p:blipFill>
        <p:spPr>
          <a:xfrm>
            <a:off x="1319250" y="0"/>
            <a:ext cx="6505500" cy="6858000"/>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idx="1" type="body"/>
          </p:nvPr>
        </p:nvSpPr>
        <p:spPr>
          <a:xfrm>
            <a:off x="685800" y="2560450"/>
            <a:ext cx="8207400" cy="3603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0" i="0" lang="en-US" sz="5400" u="none" cap="none" strike="noStrike">
                <a:solidFill>
                  <a:schemeClr val="dk1"/>
                </a:solidFill>
                <a:latin typeface="Calibri"/>
                <a:ea typeface="Calibri"/>
                <a:cs typeface="Calibri"/>
                <a:sym typeface="Calibri"/>
              </a:rPr>
              <a:t>P								O							P</a:t>
            </a:r>
            <a:endParaRPr b="0" i="0" sz="5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Font typeface="Arial"/>
              <a:buNone/>
            </a:pPr>
            <a:r>
              <a:rPr lang="en-US" sz="1800"/>
              <a:t>			</a:t>
            </a:r>
            <a:r>
              <a:rPr lang="en-US" sz="3600"/>
              <a:t>Time varies			Time is constant</a:t>
            </a:r>
            <a:endParaRPr sz="3600"/>
          </a:p>
        </p:txBody>
      </p:sp>
      <p:pic>
        <p:nvPicPr>
          <p:cNvPr descr="NEW LOGO JPEG.jpg" id="259" name="Google Shape;259;p39"/>
          <p:cNvPicPr preferRelativeResize="0"/>
          <p:nvPr/>
        </p:nvPicPr>
        <p:blipFill rotWithShape="1">
          <a:blip r:embed="rId3">
            <a:alphaModFix/>
          </a:blip>
          <a:srcRect b="0" l="0" r="0" t="0"/>
          <a:stretch/>
        </p:blipFill>
        <p:spPr>
          <a:xfrm>
            <a:off x="6864350" y="285750"/>
            <a:ext cx="1790700" cy="714375"/>
          </a:xfrm>
          <a:prstGeom prst="rect">
            <a:avLst/>
          </a:prstGeom>
          <a:noFill/>
          <a:ln>
            <a:noFill/>
          </a:ln>
        </p:spPr>
      </p:pic>
      <p:cxnSp>
        <p:nvCxnSpPr>
          <p:cNvPr id="260" name="Google Shape;260;p39"/>
          <p:cNvCxnSpPr/>
          <p:nvPr/>
        </p:nvCxnSpPr>
        <p:spPr>
          <a:xfrm flipH="1">
            <a:off x="1599400" y="3063125"/>
            <a:ext cx="2518800" cy="1710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39"/>
          <p:cNvCxnSpPr/>
          <p:nvPr/>
        </p:nvCxnSpPr>
        <p:spPr>
          <a:xfrm rot="10800000">
            <a:off x="5190350" y="3080275"/>
            <a:ext cx="2212200" cy="33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285750" y="6429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91966"/>
              </a:buClr>
              <a:buFont typeface="Tahoma"/>
              <a:buNone/>
            </a:pPr>
            <a:r>
              <a:rPr b="1" i="0" lang="en-US" sz="4000" u="none" cap="none" strike="noStrike">
                <a:solidFill>
                  <a:srgbClr val="191966"/>
                </a:solidFill>
                <a:latin typeface="Tahoma"/>
                <a:ea typeface="Tahoma"/>
                <a:cs typeface="Tahoma"/>
                <a:sym typeface="Tahoma"/>
              </a:rPr>
              <a:t>Normal Cycle Variation</a:t>
            </a:r>
            <a:br>
              <a:rPr b="1" i="0" lang="en-US" sz="4000" u="none" cap="none" strike="noStrike">
                <a:solidFill>
                  <a:srgbClr val="191966"/>
                </a:solidFill>
                <a:latin typeface="Tahoma"/>
                <a:ea typeface="Tahoma"/>
                <a:cs typeface="Tahoma"/>
                <a:sym typeface="Tahoma"/>
              </a:rPr>
            </a:br>
            <a:r>
              <a:rPr b="0" i="0" lang="en-US" sz="2500" u="none" cap="none" strike="noStrike">
                <a:solidFill>
                  <a:srgbClr val="191966"/>
                </a:solidFill>
                <a:latin typeface="Tahoma"/>
                <a:ea typeface="Tahoma"/>
                <a:cs typeface="Tahoma"/>
                <a:sym typeface="Tahoma"/>
              </a:rPr>
              <a:t>14 day luteal phase</a:t>
            </a:r>
            <a:endParaRPr/>
          </a:p>
        </p:txBody>
      </p:sp>
      <p:cxnSp>
        <p:nvCxnSpPr>
          <p:cNvPr id="268" name="Google Shape;268;p40"/>
          <p:cNvCxnSpPr/>
          <p:nvPr/>
        </p:nvCxnSpPr>
        <p:spPr>
          <a:xfrm>
            <a:off x="838200" y="2895600"/>
            <a:ext cx="6324600" cy="1587"/>
          </a:xfrm>
          <a:prstGeom prst="straightConnector1">
            <a:avLst/>
          </a:prstGeom>
          <a:noFill/>
          <a:ln cap="flat" cmpd="sng" w="25400">
            <a:solidFill>
              <a:schemeClr val="accent1"/>
            </a:solidFill>
            <a:prstDash val="solid"/>
            <a:miter lim="8000"/>
            <a:headEnd len="sm" w="sm" type="none"/>
            <a:tailEnd len="sm" w="sm" type="none"/>
          </a:ln>
          <a:effectLst>
            <a:outerShdw blurRad="63500" dir="5400000" dist="20000">
              <a:srgbClr val="808080">
                <a:alpha val="37647"/>
              </a:srgbClr>
            </a:outerShdw>
          </a:effectLst>
        </p:spPr>
      </p:cxnSp>
      <p:cxnSp>
        <p:nvCxnSpPr>
          <p:cNvPr id="269" name="Google Shape;269;p40"/>
          <p:cNvCxnSpPr/>
          <p:nvPr/>
        </p:nvCxnSpPr>
        <p:spPr>
          <a:xfrm>
            <a:off x="1143000" y="4343400"/>
            <a:ext cx="4953000" cy="1587"/>
          </a:xfrm>
          <a:prstGeom prst="straightConnector1">
            <a:avLst/>
          </a:prstGeom>
          <a:noFill/>
          <a:ln cap="flat" cmpd="sng" w="25400">
            <a:solidFill>
              <a:schemeClr val="accent1"/>
            </a:solidFill>
            <a:prstDash val="solid"/>
            <a:miter lim="8000"/>
            <a:headEnd len="sm" w="sm" type="none"/>
            <a:tailEnd len="sm" w="sm" type="none"/>
          </a:ln>
          <a:effectLst>
            <a:outerShdw blurRad="63500" dir="5400000" dist="20000">
              <a:srgbClr val="808080">
                <a:alpha val="37647"/>
              </a:srgbClr>
            </a:outerShdw>
          </a:effectLst>
        </p:spPr>
      </p:cxnSp>
      <p:cxnSp>
        <p:nvCxnSpPr>
          <p:cNvPr id="270" name="Google Shape;270;p40"/>
          <p:cNvCxnSpPr/>
          <p:nvPr/>
        </p:nvCxnSpPr>
        <p:spPr>
          <a:xfrm>
            <a:off x="1219200" y="5715000"/>
            <a:ext cx="7239000" cy="1587"/>
          </a:xfrm>
          <a:prstGeom prst="straightConnector1">
            <a:avLst/>
          </a:prstGeom>
          <a:noFill/>
          <a:ln cap="flat" cmpd="sng" w="25400">
            <a:solidFill>
              <a:schemeClr val="accent1"/>
            </a:solidFill>
            <a:prstDash val="solid"/>
            <a:miter lim="8000"/>
            <a:headEnd len="sm" w="sm" type="none"/>
            <a:tailEnd len="sm" w="sm" type="none"/>
          </a:ln>
          <a:effectLst>
            <a:outerShdw blurRad="63500" dir="5400000" dist="20000">
              <a:srgbClr val="808080">
                <a:alpha val="37647"/>
              </a:srgbClr>
            </a:outerShdw>
          </a:effectLst>
        </p:spPr>
      </p:cxnSp>
      <p:sp>
        <p:nvSpPr>
          <p:cNvPr id="271" name="Google Shape;271;p40"/>
          <p:cNvSpPr txBox="1"/>
          <p:nvPr/>
        </p:nvSpPr>
        <p:spPr>
          <a:xfrm>
            <a:off x="838200" y="26670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272" name="Google Shape;272;p40"/>
          <p:cNvSpPr txBox="1"/>
          <p:nvPr/>
        </p:nvSpPr>
        <p:spPr>
          <a:xfrm>
            <a:off x="838200" y="41148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273" name="Google Shape;273;p40"/>
          <p:cNvSpPr txBox="1"/>
          <p:nvPr/>
        </p:nvSpPr>
        <p:spPr>
          <a:xfrm>
            <a:off x="8077200" y="54864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274" name="Google Shape;274;p40"/>
          <p:cNvSpPr txBox="1"/>
          <p:nvPr/>
        </p:nvSpPr>
        <p:spPr>
          <a:xfrm>
            <a:off x="838200" y="54864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275" name="Google Shape;275;p40"/>
          <p:cNvSpPr txBox="1"/>
          <p:nvPr/>
        </p:nvSpPr>
        <p:spPr>
          <a:xfrm>
            <a:off x="5334000" y="41148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276" name="Google Shape;276;p40"/>
          <p:cNvSpPr txBox="1"/>
          <p:nvPr/>
        </p:nvSpPr>
        <p:spPr>
          <a:xfrm>
            <a:off x="6400800" y="26670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277" name="Google Shape;277;p40"/>
          <p:cNvSpPr/>
          <p:nvPr/>
        </p:nvSpPr>
        <p:spPr>
          <a:xfrm>
            <a:off x="3810000" y="2667000"/>
            <a:ext cx="152400" cy="228600"/>
          </a:xfrm>
          <a:custGeom>
            <a:rect b="b" l="l" r="r" t="t"/>
            <a:pathLst>
              <a:path extrusionOk="0" h="120000" w="120000">
                <a:moveTo>
                  <a:pt x="0" y="60000"/>
                </a:moveTo>
                <a:lnTo>
                  <a:pt x="0" y="60000"/>
                </a:lnTo>
                <a:cubicBezTo>
                  <a:pt x="0" y="26862"/>
                  <a:pt x="26862" y="0"/>
                  <a:pt x="59999" y="0"/>
                </a:cubicBezTo>
                <a:cubicBezTo>
                  <a:pt x="93137" y="0"/>
                  <a:pt x="120000" y="26862"/>
                  <a:pt x="120000" y="60000"/>
                </a:cubicBezTo>
                <a:cubicBezTo>
                  <a:pt x="120000" y="93137"/>
                  <a:pt x="93137" y="119999"/>
                  <a:pt x="60000" y="120000"/>
                </a:cubicBezTo>
                <a:cubicBezTo>
                  <a:pt x="26862" y="120000"/>
                  <a:pt x="0" y="93137"/>
                  <a:pt x="0" y="60000"/>
                </a:cubicBezTo>
                <a:close/>
                <a:moveTo>
                  <a:pt x="30000" y="60000"/>
                </a:moveTo>
                <a:lnTo>
                  <a:pt x="30000" y="60000"/>
                </a:lnTo>
                <a:cubicBezTo>
                  <a:pt x="30000" y="82091"/>
                  <a:pt x="43430" y="99999"/>
                  <a:pt x="59999" y="100000"/>
                </a:cubicBezTo>
                <a:lnTo>
                  <a:pt x="60000" y="100000"/>
                </a:lnTo>
                <a:cubicBezTo>
                  <a:pt x="76568" y="99999"/>
                  <a:pt x="90000" y="82091"/>
                  <a:pt x="90000" y="60000"/>
                </a:cubicBezTo>
                <a:cubicBezTo>
                  <a:pt x="90000" y="37908"/>
                  <a:pt x="76568" y="20000"/>
                  <a:pt x="60000" y="20000"/>
                </a:cubicBezTo>
                <a:lnTo>
                  <a:pt x="59999" y="20000"/>
                </a:lnTo>
                <a:cubicBezTo>
                  <a:pt x="43430" y="20000"/>
                  <a:pt x="30000" y="37908"/>
                  <a:pt x="30000" y="59999"/>
                </a:cubicBezTo>
                <a:lnTo>
                  <a:pt x="30000" y="60000"/>
                </a:lnTo>
                <a:close/>
              </a:path>
            </a:pathLst>
          </a:custGeom>
          <a:solidFill>
            <a:srgbClr val="006699"/>
          </a:soli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40"/>
          <p:cNvSpPr/>
          <p:nvPr/>
        </p:nvSpPr>
        <p:spPr>
          <a:xfrm>
            <a:off x="2743200" y="4114800"/>
            <a:ext cx="152400" cy="228600"/>
          </a:xfrm>
          <a:custGeom>
            <a:rect b="b" l="l" r="r" t="t"/>
            <a:pathLst>
              <a:path extrusionOk="0" h="120000" w="120000">
                <a:moveTo>
                  <a:pt x="0" y="60000"/>
                </a:moveTo>
                <a:lnTo>
                  <a:pt x="0" y="60000"/>
                </a:lnTo>
                <a:cubicBezTo>
                  <a:pt x="0" y="26862"/>
                  <a:pt x="26862" y="0"/>
                  <a:pt x="59999" y="0"/>
                </a:cubicBezTo>
                <a:cubicBezTo>
                  <a:pt x="93137" y="0"/>
                  <a:pt x="120000" y="26862"/>
                  <a:pt x="120000" y="60000"/>
                </a:cubicBezTo>
                <a:cubicBezTo>
                  <a:pt x="120000" y="93137"/>
                  <a:pt x="93137" y="119999"/>
                  <a:pt x="60000" y="120000"/>
                </a:cubicBezTo>
                <a:cubicBezTo>
                  <a:pt x="26862" y="120000"/>
                  <a:pt x="0" y="93137"/>
                  <a:pt x="0" y="60000"/>
                </a:cubicBezTo>
                <a:close/>
                <a:moveTo>
                  <a:pt x="30000" y="60000"/>
                </a:moveTo>
                <a:lnTo>
                  <a:pt x="30000" y="60000"/>
                </a:lnTo>
                <a:cubicBezTo>
                  <a:pt x="30000" y="82091"/>
                  <a:pt x="43430" y="99999"/>
                  <a:pt x="59999" y="100000"/>
                </a:cubicBezTo>
                <a:lnTo>
                  <a:pt x="60000" y="100000"/>
                </a:lnTo>
                <a:cubicBezTo>
                  <a:pt x="76568" y="99999"/>
                  <a:pt x="90000" y="82091"/>
                  <a:pt x="90000" y="60000"/>
                </a:cubicBezTo>
                <a:cubicBezTo>
                  <a:pt x="90000" y="37908"/>
                  <a:pt x="76568" y="20000"/>
                  <a:pt x="60000" y="20000"/>
                </a:cubicBezTo>
                <a:lnTo>
                  <a:pt x="59999" y="20000"/>
                </a:lnTo>
                <a:cubicBezTo>
                  <a:pt x="43430" y="20000"/>
                  <a:pt x="30000" y="37908"/>
                  <a:pt x="30000" y="59999"/>
                </a:cubicBezTo>
                <a:lnTo>
                  <a:pt x="30000" y="60000"/>
                </a:lnTo>
                <a:close/>
              </a:path>
            </a:pathLst>
          </a:custGeom>
          <a:solidFill>
            <a:srgbClr val="006699"/>
          </a:soli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p40"/>
          <p:cNvSpPr/>
          <p:nvPr/>
        </p:nvSpPr>
        <p:spPr>
          <a:xfrm>
            <a:off x="5486400" y="5486400"/>
            <a:ext cx="152400" cy="228600"/>
          </a:xfrm>
          <a:custGeom>
            <a:rect b="b" l="l" r="r" t="t"/>
            <a:pathLst>
              <a:path extrusionOk="0" h="120000" w="120000">
                <a:moveTo>
                  <a:pt x="0" y="60000"/>
                </a:moveTo>
                <a:lnTo>
                  <a:pt x="0" y="60000"/>
                </a:lnTo>
                <a:cubicBezTo>
                  <a:pt x="0" y="26862"/>
                  <a:pt x="26862" y="0"/>
                  <a:pt x="59999" y="0"/>
                </a:cubicBezTo>
                <a:cubicBezTo>
                  <a:pt x="93137" y="0"/>
                  <a:pt x="120000" y="26862"/>
                  <a:pt x="120000" y="60000"/>
                </a:cubicBezTo>
                <a:cubicBezTo>
                  <a:pt x="120000" y="93137"/>
                  <a:pt x="93137" y="119999"/>
                  <a:pt x="60000" y="120000"/>
                </a:cubicBezTo>
                <a:cubicBezTo>
                  <a:pt x="26862" y="120000"/>
                  <a:pt x="0" y="93137"/>
                  <a:pt x="0" y="60000"/>
                </a:cubicBezTo>
                <a:close/>
                <a:moveTo>
                  <a:pt x="30000" y="60000"/>
                </a:moveTo>
                <a:lnTo>
                  <a:pt x="30000" y="60000"/>
                </a:lnTo>
                <a:cubicBezTo>
                  <a:pt x="30000" y="82091"/>
                  <a:pt x="43430" y="99999"/>
                  <a:pt x="59999" y="100000"/>
                </a:cubicBezTo>
                <a:lnTo>
                  <a:pt x="60000" y="100000"/>
                </a:lnTo>
                <a:cubicBezTo>
                  <a:pt x="76568" y="99999"/>
                  <a:pt x="90000" y="82091"/>
                  <a:pt x="90000" y="60000"/>
                </a:cubicBezTo>
                <a:cubicBezTo>
                  <a:pt x="90000" y="37908"/>
                  <a:pt x="76568" y="20000"/>
                  <a:pt x="60000" y="20000"/>
                </a:cubicBezTo>
                <a:lnTo>
                  <a:pt x="59999" y="20000"/>
                </a:lnTo>
                <a:cubicBezTo>
                  <a:pt x="43430" y="20000"/>
                  <a:pt x="30000" y="37908"/>
                  <a:pt x="30000" y="59999"/>
                </a:cubicBezTo>
                <a:lnTo>
                  <a:pt x="30000" y="60000"/>
                </a:lnTo>
                <a:close/>
              </a:path>
            </a:pathLst>
          </a:custGeom>
          <a:solidFill>
            <a:srgbClr val="006699"/>
          </a:soli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p40"/>
          <p:cNvSpPr/>
          <p:nvPr/>
        </p:nvSpPr>
        <p:spPr>
          <a:xfrm>
            <a:off x="2819400" y="2667000"/>
            <a:ext cx="990600" cy="228600"/>
          </a:xfrm>
          <a:prstGeom prst="ellipse">
            <a:avLst/>
          </a:prstGeom>
          <a:gradFill>
            <a:gsLst>
              <a:gs pos="0">
                <a:srgbClr val="85FFDB"/>
              </a:gs>
              <a:gs pos="100000">
                <a:srgbClr val="00EBA8"/>
              </a:gs>
            </a:gsLst>
            <a:lin ang="5400000" scaled="0"/>
          </a:gra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Tahoma"/>
              <a:buNone/>
            </a:pPr>
            <a:r>
              <a:rPr b="1" i="0" lang="en-US" sz="800" u="none">
                <a:solidFill>
                  <a:schemeClr val="dk2"/>
                </a:solidFill>
                <a:latin typeface="Tahoma"/>
                <a:ea typeface="Tahoma"/>
                <a:cs typeface="Tahoma"/>
                <a:sym typeface="Tahoma"/>
              </a:rPr>
              <a:t>Fertile CM</a:t>
            </a:r>
            <a:endParaRPr/>
          </a:p>
        </p:txBody>
      </p:sp>
      <p:sp>
        <p:nvSpPr>
          <p:cNvPr id="281" name="Google Shape;281;p40"/>
          <p:cNvSpPr/>
          <p:nvPr/>
        </p:nvSpPr>
        <p:spPr>
          <a:xfrm>
            <a:off x="1752600" y="4114800"/>
            <a:ext cx="990600" cy="228600"/>
          </a:xfrm>
          <a:prstGeom prst="ellipse">
            <a:avLst/>
          </a:prstGeom>
          <a:gradFill>
            <a:gsLst>
              <a:gs pos="0">
                <a:srgbClr val="85FFDB"/>
              </a:gs>
              <a:gs pos="100000">
                <a:srgbClr val="00EBA8"/>
              </a:gs>
            </a:gsLst>
            <a:lin ang="5400000" scaled="0"/>
          </a:gra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Tahoma"/>
              <a:buNone/>
            </a:pPr>
            <a:r>
              <a:rPr b="1" i="0" lang="en-US" sz="800" u="none">
                <a:solidFill>
                  <a:schemeClr val="dk2"/>
                </a:solidFill>
                <a:latin typeface="Tahoma"/>
                <a:ea typeface="Tahoma"/>
                <a:cs typeface="Tahoma"/>
                <a:sym typeface="Tahoma"/>
              </a:rPr>
              <a:t>Fertile CM</a:t>
            </a:r>
            <a:endParaRPr/>
          </a:p>
        </p:txBody>
      </p:sp>
      <p:sp>
        <p:nvSpPr>
          <p:cNvPr id="282" name="Google Shape;282;p40"/>
          <p:cNvSpPr/>
          <p:nvPr/>
        </p:nvSpPr>
        <p:spPr>
          <a:xfrm>
            <a:off x="4495800" y="5486400"/>
            <a:ext cx="990600" cy="228600"/>
          </a:xfrm>
          <a:prstGeom prst="ellipse">
            <a:avLst/>
          </a:prstGeom>
          <a:gradFill>
            <a:gsLst>
              <a:gs pos="0">
                <a:srgbClr val="85FFDB"/>
              </a:gs>
              <a:gs pos="100000">
                <a:srgbClr val="00EBA8"/>
              </a:gs>
            </a:gsLst>
            <a:lin ang="5400000" scaled="0"/>
          </a:gra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Tahoma"/>
              <a:buNone/>
            </a:pPr>
            <a:r>
              <a:rPr b="1" i="0" lang="en-US" sz="800" u="none">
                <a:solidFill>
                  <a:schemeClr val="dk2"/>
                </a:solidFill>
                <a:latin typeface="Tahoma"/>
                <a:ea typeface="Tahoma"/>
                <a:cs typeface="Tahoma"/>
                <a:sym typeface="Tahoma"/>
              </a:rPr>
              <a:t>Fertile CM</a:t>
            </a:r>
            <a:endParaRPr/>
          </a:p>
        </p:txBody>
      </p:sp>
      <p:sp>
        <p:nvSpPr>
          <p:cNvPr id="283" name="Google Shape;283;p40"/>
          <p:cNvSpPr txBox="1"/>
          <p:nvPr/>
        </p:nvSpPr>
        <p:spPr>
          <a:xfrm>
            <a:off x="381000" y="2971800"/>
            <a:ext cx="6096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Day 1</a:t>
            </a:r>
            <a:endParaRPr/>
          </a:p>
        </p:txBody>
      </p:sp>
      <p:sp>
        <p:nvSpPr>
          <p:cNvPr id="284" name="Google Shape;284;p40"/>
          <p:cNvSpPr txBox="1"/>
          <p:nvPr/>
        </p:nvSpPr>
        <p:spPr>
          <a:xfrm>
            <a:off x="381000" y="5791200"/>
            <a:ext cx="6096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Day 1</a:t>
            </a:r>
            <a:endParaRPr/>
          </a:p>
        </p:txBody>
      </p:sp>
      <p:sp>
        <p:nvSpPr>
          <p:cNvPr id="285" name="Google Shape;285;p40"/>
          <p:cNvSpPr txBox="1"/>
          <p:nvPr/>
        </p:nvSpPr>
        <p:spPr>
          <a:xfrm>
            <a:off x="381000" y="4419600"/>
            <a:ext cx="6096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Day 1</a:t>
            </a:r>
            <a:endParaRPr/>
          </a:p>
        </p:txBody>
      </p:sp>
      <p:sp>
        <p:nvSpPr>
          <p:cNvPr id="286" name="Google Shape;286;p40"/>
          <p:cNvSpPr txBox="1"/>
          <p:nvPr/>
        </p:nvSpPr>
        <p:spPr>
          <a:xfrm>
            <a:off x="3733800" y="29718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14</a:t>
            </a:r>
            <a:endParaRPr/>
          </a:p>
        </p:txBody>
      </p:sp>
      <p:sp>
        <p:nvSpPr>
          <p:cNvPr id="287" name="Google Shape;287;p40"/>
          <p:cNvSpPr txBox="1"/>
          <p:nvPr/>
        </p:nvSpPr>
        <p:spPr>
          <a:xfrm>
            <a:off x="6172200" y="29718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28</a:t>
            </a:r>
            <a:endParaRPr/>
          </a:p>
        </p:txBody>
      </p:sp>
      <p:sp>
        <p:nvSpPr>
          <p:cNvPr id="288" name="Google Shape;288;p40"/>
          <p:cNvSpPr txBox="1"/>
          <p:nvPr/>
        </p:nvSpPr>
        <p:spPr>
          <a:xfrm>
            <a:off x="5410200" y="57912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22</a:t>
            </a:r>
            <a:endParaRPr/>
          </a:p>
        </p:txBody>
      </p:sp>
      <p:sp>
        <p:nvSpPr>
          <p:cNvPr id="289" name="Google Shape;289;p40"/>
          <p:cNvSpPr txBox="1"/>
          <p:nvPr/>
        </p:nvSpPr>
        <p:spPr>
          <a:xfrm>
            <a:off x="2667000" y="44196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9</a:t>
            </a:r>
            <a:endParaRPr/>
          </a:p>
        </p:txBody>
      </p:sp>
      <p:sp>
        <p:nvSpPr>
          <p:cNvPr id="290" name="Google Shape;290;p40"/>
          <p:cNvSpPr txBox="1"/>
          <p:nvPr/>
        </p:nvSpPr>
        <p:spPr>
          <a:xfrm>
            <a:off x="5105400" y="44196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23</a:t>
            </a:r>
            <a:endParaRPr/>
          </a:p>
        </p:txBody>
      </p:sp>
      <p:sp>
        <p:nvSpPr>
          <p:cNvPr id="291" name="Google Shape;291;p40"/>
          <p:cNvSpPr txBox="1"/>
          <p:nvPr/>
        </p:nvSpPr>
        <p:spPr>
          <a:xfrm>
            <a:off x="7848600" y="57912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36</a:t>
            </a:r>
            <a:endParaRPr/>
          </a:p>
        </p:txBody>
      </p:sp>
      <p:sp>
        <p:nvSpPr>
          <p:cNvPr id="292" name="Google Shape;292;p40"/>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pic>
        <p:nvPicPr>
          <p:cNvPr descr="NEW LOGO JPEG.jpg" id="293" name="Google Shape;293;p40"/>
          <p:cNvPicPr preferRelativeResize="0"/>
          <p:nvPr/>
        </p:nvPicPr>
        <p:blipFill rotWithShape="1">
          <a:blip r:embed="rId3">
            <a:alphaModFix/>
          </a:blip>
          <a:srcRect b="0" l="0" r="0" t="0"/>
          <a:stretch/>
        </p:blipFill>
        <p:spPr>
          <a:xfrm>
            <a:off x="7307262" y="3175"/>
            <a:ext cx="1790700" cy="714375"/>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250825" y="620712"/>
            <a:ext cx="8229600" cy="9858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91966"/>
              </a:buClr>
              <a:buFont typeface="Tahoma"/>
              <a:buNone/>
            </a:pPr>
            <a:r>
              <a:rPr b="1" i="0" lang="en-US" sz="4000" u="none" cap="none" strike="noStrike">
                <a:solidFill>
                  <a:srgbClr val="191966"/>
                </a:solidFill>
                <a:latin typeface="Tahoma"/>
                <a:ea typeface="Tahoma"/>
                <a:cs typeface="Tahoma"/>
                <a:sym typeface="Tahoma"/>
              </a:rPr>
              <a:t>Normal Cycle Variation</a:t>
            </a:r>
            <a:br>
              <a:rPr b="1" i="0" lang="en-US" sz="4000" u="none" cap="none" strike="noStrike">
                <a:solidFill>
                  <a:srgbClr val="191966"/>
                </a:solidFill>
                <a:latin typeface="Tahoma"/>
                <a:ea typeface="Tahoma"/>
                <a:cs typeface="Tahoma"/>
                <a:sym typeface="Tahoma"/>
              </a:rPr>
            </a:br>
            <a:r>
              <a:rPr b="1" i="0" lang="en-US" sz="4000" u="none" cap="none" strike="noStrike">
                <a:solidFill>
                  <a:srgbClr val="191966"/>
                </a:solidFill>
                <a:latin typeface="Tahoma"/>
                <a:ea typeface="Tahoma"/>
                <a:cs typeface="Tahoma"/>
                <a:sym typeface="Tahoma"/>
              </a:rPr>
              <a:t> </a:t>
            </a:r>
            <a:r>
              <a:rPr b="0" i="0" lang="en-US" sz="2500" u="none" cap="none" strike="noStrike">
                <a:solidFill>
                  <a:srgbClr val="191966"/>
                </a:solidFill>
                <a:latin typeface="Tahoma"/>
                <a:ea typeface="Tahoma"/>
                <a:cs typeface="Tahoma"/>
                <a:sym typeface="Tahoma"/>
              </a:rPr>
              <a:t>12 day luteal phase</a:t>
            </a:r>
            <a:endParaRPr/>
          </a:p>
        </p:txBody>
      </p:sp>
      <p:cxnSp>
        <p:nvCxnSpPr>
          <p:cNvPr id="300" name="Google Shape;300;p41"/>
          <p:cNvCxnSpPr/>
          <p:nvPr/>
        </p:nvCxnSpPr>
        <p:spPr>
          <a:xfrm>
            <a:off x="838200" y="2895600"/>
            <a:ext cx="6324600" cy="1587"/>
          </a:xfrm>
          <a:prstGeom prst="straightConnector1">
            <a:avLst/>
          </a:prstGeom>
          <a:noFill/>
          <a:ln cap="flat" cmpd="sng" w="25400">
            <a:solidFill>
              <a:schemeClr val="accent1"/>
            </a:solidFill>
            <a:prstDash val="solid"/>
            <a:miter lim="8000"/>
            <a:headEnd len="sm" w="sm" type="none"/>
            <a:tailEnd len="sm" w="sm" type="none"/>
          </a:ln>
          <a:effectLst>
            <a:outerShdw blurRad="63500" dir="5400000" dist="20000">
              <a:srgbClr val="808080">
                <a:alpha val="37647"/>
              </a:srgbClr>
            </a:outerShdw>
          </a:effectLst>
        </p:spPr>
      </p:cxnSp>
      <p:cxnSp>
        <p:nvCxnSpPr>
          <p:cNvPr id="301" name="Google Shape;301;p41"/>
          <p:cNvCxnSpPr/>
          <p:nvPr/>
        </p:nvCxnSpPr>
        <p:spPr>
          <a:xfrm>
            <a:off x="1116012" y="4365625"/>
            <a:ext cx="4953000" cy="1587"/>
          </a:xfrm>
          <a:prstGeom prst="straightConnector1">
            <a:avLst/>
          </a:prstGeom>
          <a:noFill/>
          <a:ln cap="flat" cmpd="sng" w="25400">
            <a:solidFill>
              <a:schemeClr val="accent1"/>
            </a:solidFill>
            <a:prstDash val="solid"/>
            <a:miter lim="8000"/>
            <a:headEnd len="sm" w="sm" type="none"/>
            <a:tailEnd len="sm" w="sm" type="none"/>
          </a:ln>
          <a:effectLst>
            <a:outerShdw blurRad="63500" dir="5400000" dist="20000">
              <a:srgbClr val="808080">
                <a:alpha val="37647"/>
              </a:srgbClr>
            </a:outerShdw>
          </a:effectLst>
        </p:spPr>
      </p:cxnSp>
      <p:cxnSp>
        <p:nvCxnSpPr>
          <p:cNvPr id="302" name="Google Shape;302;p41"/>
          <p:cNvCxnSpPr/>
          <p:nvPr/>
        </p:nvCxnSpPr>
        <p:spPr>
          <a:xfrm>
            <a:off x="1219200" y="5715000"/>
            <a:ext cx="7239000" cy="1587"/>
          </a:xfrm>
          <a:prstGeom prst="straightConnector1">
            <a:avLst/>
          </a:prstGeom>
          <a:noFill/>
          <a:ln cap="flat" cmpd="sng" w="25400">
            <a:solidFill>
              <a:schemeClr val="accent1"/>
            </a:solidFill>
            <a:prstDash val="solid"/>
            <a:miter lim="8000"/>
            <a:headEnd len="sm" w="sm" type="none"/>
            <a:tailEnd len="sm" w="sm" type="none"/>
          </a:ln>
          <a:effectLst>
            <a:outerShdw blurRad="63500" dir="5400000" dist="20000">
              <a:srgbClr val="808080">
                <a:alpha val="37647"/>
              </a:srgbClr>
            </a:outerShdw>
          </a:effectLst>
        </p:spPr>
      </p:cxnSp>
      <p:sp>
        <p:nvSpPr>
          <p:cNvPr id="303" name="Google Shape;303;p41"/>
          <p:cNvSpPr txBox="1"/>
          <p:nvPr/>
        </p:nvSpPr>
        <p:spPr>
          <a:xfrm>
            <a:off x="838200" y="26670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304" name="Google Shape;304;p41"/>
          <p:cNvSpPr txBox="1"/>
          <p:nvPr/>
        </p:nvSpPr>
        <p:spPr>
          <a:xfrm>
            <a:off x="838200" y="41148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305" name="Google Shape;305;p41"/>
          <p:cNvSpPr txBox="1"/>
          <p:nvPr/>
        </p:nvSpPr>
        <p:spPr>
          <a:xfrm>
            <a:off x="8077200" y="54864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306" name="Google Shape;306;p41"/>
          <p:cNvSpPr txBox="1"/>
          <p:nvPr/>
        </p:nvSpPr>
        <p:spPr>
          <a:xfrm>
            <a:off x="838200" y="54864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307" name="Google Shape;307;p41"/>
          <p:cNvSpPr txBox="1"/>
          <p:nvPr/>
        </p:nvSpPr>
        <p:spPr>
          <a:xfrm>
            <a:off x="5334000" y="41148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308" name="Google Shape;308;p41"/>
          <p:cNvSpPr txBox="1"/>
          <p:nvPr/>
        </p:nvSpPr>
        <p:spPr>
          <a:xfrm>
            <a:off x="6400800" y="2667000"/>
            <a:ext cx="762000" cy="228600"/>
          </a:xfrm>
          <a:prstGeom prst="rect">
            <a:avLst/>
          </a:prstGeom>
          <a:gradFill>
            <a:gsLst>
              <a:gs pos="0">
                <a:srgbClr val="E0FFF4"/>
              </a:gs>
              <a:gs pos="64999">
                <a:srgbClr val="B2FFE3"/>
              </a:gs>
              <a:gs pos="100000">
                <a:srgbClr val="90FFDA"/>
              </a:gs>
            </a:gsLst>
            <a:lin ang="5400000" scaled="0"/>
          </a:gradFill>
          <a:ln cap="flat" cmpd="sng" w="9525">
            <a:solidFill>
              <a:srgbClr val="00CC98"/>
            </a:solidFill>
            <a:prstDash val="solid"/>
            <a:miter lim="8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Tahoma"/>
              <a:buNone/>
            </a:pPr>
            <a:r>
              <a:rPr b="0" i="0" lang="en-US" sz="1200" u="none">
                <a:solidFill>
                  <a:srgbClr val="000000"/>
                </a:solidFill>
                <a:latin typeface="Tahoma"/>
                <a:ea typeface="Tahoma"/>
                <a:cs typeface="Tahoma"/>
                <a:sym typeface="Tahoma"/>
              </a:rPr>
              <a:t>Period</a:t>
            </a:r>
            <a:endParaRPr/>
          </a:p>
        </p:txBody>
      </p:sp>
      <p:sp>
        <p:nvSpPr>
          <p:cNvPr id="309" name="Google Shape;309;p41"/>
          <p:cNvSpPr/>
          <p:nvPr/>
        </p:nvSpPr>
        <p:spPr>
          <a:xfrm>
            <a:off x="4211637" y="2636837"/>
            <a:ext cx="152400" cy="228600"/>
          </a:xfrm>
          <a:custGeom>
            <a:rect b="b" l="l" r="r" t="t"/>
            <a:pathLst>
              <a:path extrusionOk="0" h="120000" w="120000">
                <a:moveTo>
                  <a:pt x="0" y="60000"/>
                </a:moveTo>
                <a:lnTo>
                  <a:pt x="0" y="60000"/>
                </a:lnTo>
                <a:cubicBezTo>
                  <a:pt x="0" y="26862"/>
                  <a:pt x="26862" y="0"/>
                  <a:pt x="59999" y="0"/>
                </a:cubicBezTo>
                <a:cubicBezTo>
                  <a:pt x="93137" y="0"/>
                  <a:pt x="120000" y="26862"/>
                  <a:pt x="120000" y="60000"/>
                </a:cubicBezTo>
                <a:cubicBezTo>
                  <a:pt x="120000" y="93137"/>
                  <a:pt x="93137" y="119999"/>
                  <a:pt x="60000" y="120000"/>
                </a:cubicBezTo>
                <a:cubicBezTo>
                  <a:pt x="26862" y="120000"/>
                  <a:pt x="0" y="93137"/>
                  <a:pt x="0" y="60000"/>
                </a:cubicBezTo>
                <a:close/>
                <a:moveTo>
                  <a:pt x="30000" y="60000"/>
                </a:moveTo>
                <a:lnTo>
                  <a:pt x="30000" y="60000"/>
                </a:lnTo>
                <a:cubicBezTo>
                  <a:pt x="30000" y="82091"/>
                  <a:pt x="43430" y="99999"/>
                  <a:pt x="59999" y="100000"/>
                </a:cubicBezTo>
                <a:lnTo>
                  <a:pt x="60000" y="100000"/>
                </a:lnTo>
                <a:cubicBezTo>
                  <a:pt x="76568" y="99999"/>
                  <a:pt x="90000" y="82091"/>
                  <a:pt x="90000" y="60000"/>
                </a:cubicBezTo>
                <a:cubicBezTo>
                  <a:pt x="90000" y="37908"/>
                  <a:pt x="76568" y="20000"/>
                  <a:pt x="60000" y="20000"/>
                </a:cubicBezTo>
                <a:lnTo>
                  <a:pt x="59999" y="20000"/>
                </a:lnTo>
                <a:cubicBezTo>
                  <a:pt x="43430" y="20000"/>
                  <a:pt x="30000" y="37908"/>
                  <a:pt x="30000" y="59999"/>
                </a:cubicBezTo>
                <a:lnTo>
                  <a:pt x="30000" y="60000"/>
                </a:lnTo>
                <a:close/>
              </a:path>
            </a:pathLst>
          </a:custGeom>
          <a:solidFill>
            <a:srgbClr val="006699"/>
          </a:soli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p41"/>
          <p:cNvSpPr/>
          <p:nvPr/>
        </p:nvSpPr>
        <p:spPr>
          <a:xfrm>
            <a:off x="2743200" y="4114800"/>
            <a:ext cx="152400" cy="228600"/>
          </a:xfrm>
          <a:custGeom>
            <a:rect b="b" l="l" r="r" t="t"/>
            <a:pathLst>
              <a:path extrusionOk="0" h="120000" w="120000">
                <a:moveTo>
                  <a:pt x="0" y="60000"/>
                </a:moveTo>
                <a:lnTo>
                  <a:pt x="0" y="60000"/>
                </a:lnTo>
                <a:cubicBezTo>
                  <a:pt x="0" y="26862"/>
                  <a:pt x="26862" y="0"/>
                  <a:pt x="59999" y="0"/>
                </a:cubicBezTo>
                <a:cubicBezTo>
                  <a:pt x="93137" y="0"/>
                  <a:pt x="120000" y="26862"/>
                  <a:pt x="120000" y="60000"/>
                </a:cubicBezTo>
                <a:cubicBezTo>
                  <a:pt x="120000" y="93137"/>
                  <a:pt x="93137" y="119999"/>
                  <a:pt x="60000" y="120000"/>
                </a:cubicBezTo>
                <a:cubicBezTo>
                  <a:pt x="26862" y="120000"/>
                  <a:pt x="0" y="93137"/>
                  <a:pt x="0" y="60000"/>
                </a:cubicBezTo>
                <a:close/>
                <a:moveTo>
                  <a:pt x="30000" y="60000"/>
                </a:moveTo>
                <a:lnTo>
                  <a:pt x="30000" y="60000"/>
                </a:lnTo>
                <a:cubicBezTo>
                  <a:pt x="30000" y="82091"/>
                  <a:pt x="43430" y="99999"/>
                  <a:pt x="59999" y="100000"/>
                </a:cubicBezTo>
                <a:lnTo>
                  <a:pt x="60000" y="100000"/>
                </a:lnTo>
                <a:cubicBezTo>
                  <a:pt x="76568" y="99999"/>
                  <a:pt x="90000" y="82091"/>
                  <a:pt x="90000" y="60000"/>
                </a:cubicBezTo>
                <a:cubicBezTo>
                  <a:pt x="90000" y="37908"/>
                  <a:pt x="76568" y="20000"/>
                  <a:pt x="60000" y="20000"/>
                </a:cubicBezTo>
                <a:lnTo>
                  <a:pt x="59999" y="20000"/>
                </a:lnTo>
                <a:cubicBezTo>
                  <a:pt x="43430" y="20000"/>
                  <a:pt x="30000" y="37908"/>
                  <a:pt x="30000" y="59999"/>
                </a:cubicBezTo>
                <a:lnTo>
                  <a:pt x="30000" y="60000"/>
                </a:lnTo>
                <a:close/>
              </a:path>
            </a:pathLst>
          </a:custGeom>
          <a:solidFill>
            <a:srgbClr val="006699"/>
          </a:soli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p41"/>
          <p:cNvSpPr/>
          <p:nvPr/>
        </p:nvSpPr>
        <p:spPr>
          <a:xfrm>
            <a:off x="5486400" y="5486400"/>
            <a:ext cx="152400" cy="228600"/>
          </a:xfrm>
          <a:custGeom>
            <a:rect b="b" l="l" r="r" t="t"/>
            <a:pathLst>
              <a:path extrusionOk="0" h="120000" w="120000">
                <a:moveTo>
                  <a:pt x="0" y="60000"/>
                </a:moveTo>
                <a:lnTo>
                  <a:pt x="0" y="60000"/>
                </a:lnTo>
                <a:cubicBezTo>
                  <a:pt x="0" y="26862"/>
                  <a:pt x="26862" y="0"/>
                  <a:pt x="59999" y="0"/>
                </a:cubicBezTo>
                <a:cubicBezTo>
                  <a:pt x="93137" y="0"/>
                  <a:pt x="120000" y="26862"/>
                  <a:pt x="120000" y="60000"/>
                </a:cubicBezTo>
                <a:cubicBezTo>
                  <a:pt x="120000" y="93137"/>
                  <a:pt x="93137" y="119999"/>
                  <a:pt x="60000" y="120000"/>
                </a:cubicBezTo>
                <a:cubicBezTo>
                  <a:pt x="26862" y="120000"/>
                  <a:pt x="0" y="93137"/>
                  <a:pt x="0" y="60000"/>
                </a:cubicBezTo>
                <a:close/>
                <a:moveTo>
                  <a:pt x="30000" y="60000"/>
                </a:moveTo>
                <a:lnTo>
                  <a:pt x="30000" y="60000"/>
                </a:lnTo>
                <a:cubicBezTo>
                  <a:pt x="30000" y="82091"/>
                  <a:pt x="43430" y="99999"/>
                  <a:pt x="59999" y="100000"/>
                </a:cubicBezTo>
                <a:lnTo>
                  <a:pt x="60000" y="100000"/>
                </a:lnTo>
                <a:cubicBezTo>
                  <a:pt x="76568" y="99999"/>
                  <a:pt x="90000" y="82091"/>
                  <a:pt x="90000" y="60000"/>
                </a:cubicBezTo>
                <a:cubicBezTo>
                  <a:pt x="90000" y="37908"/>
                  <a:pt x="76568" y="20000"/>
                  <a:pt x="60000" y="20000"/>
                </a:cubicBezTo>
                <a:lnTo>
                  <a:pt x="59999" y="20000"/>
                </a:lnTo>
                <a:cubicBezTo>
                  <a:pt x="43430" y="20000"/>
                  <a:pt x="30000" y="37908"/>
                  <a:pt x="30000" y="59999"/>
                </a:cubicBezTo>
                <a:lnTo>
                  <a:pt x="30000" y="60000"/>
                </a:lnTo>
                <a:close/>
              </a:path>
            </a:pathLst>
          </a:custGeom>
          <a:solidFill>
            <a:srgbClr val="006699"/>
          </a:soli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p41"/>
          <p:cNvSpPr/>
          <p:nvPr/>
        </p:nvSpPr>
        <p:spPr>
          <a:xfrm>
            <a:off x="3203575" y="2708275"/>
            <a:ext cx="990600" cy="228600"/>
          </a:xfrm>
          <a:prstGeom prst="ellipse">
            <a:avLst/>
          </a:prstGeom>
          <a:gradFill>
            <a:gsLst>
              <a:gs pos="0">
                <a:srgbClr val="85FFDB"/>
              </a:gs>
              <a:gs pos="100000">
                <a:srgbClr val="00EBA8"/>
              </a:gs>
            </a:gsLst>
            <a:lin ang="5400000" scaled="0"/>
          </a:gra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Tahoma"/>
              <a:buNone/>
            </a:pPr>
            <a:r>
              <a:rPr b="1" i="0" lang="en-US" sz="800" u="none">
                <a:solidFill>
                  <a:schemeClr val="dk2"/>
                </a:solidFill>
                <a:latin typeface="Tahoma"/>
                <a:ea typeface="Tahoma"/>
                <a:cs typeface="Tahoma"/>
                <a:sym typeface="Tahoma"/>
              </a:rPr>
              <a:t>Fertile CM</a:t>
            </a:r>
            <a:endParaRPr/>
          </a:p>
        </p:txBody>
      </p:sp>
      <p:sp>
        <p:nvSpPr>
          <p:cNvPr id="313" name="Google Shape;313;p41"/>
          <p:cNvSpPr/>
          <p:nvPr/>
        </p:nvSpPr>
        <p:spPr>
          <a:xfrm>
            <a:off x="1752600" y="4114800"/>
            <a:ext cx="990600" cy="228600"/>
          </a:xfrm>
          <a:prstGeom prst="ellipse">
            <a:avLst/>
          </a:prstGeom>
          <a:gradFill>
            <a:gsLst>
              <a:gs pos="0">
                <a:srgbClr val="85FFDB"/>
              </a:gs>
              <a:gs pos="100000">
                <a:srgbClr val="00EBA8"/>
              </a:gs>
            </a:gsLst>
            <a:lin ang="5400000" scaled="0"/>
          </a:gra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Tahoma"/>
              <a:buNone/>
            </a:pPr>
            <a:r>
              <a:rPr b="1" i="0" lang="en-US" sz="800" u="none">
                <a:solidFill>
                  <a:schemeClr val="dk2"/>
                </a:solidFill>
                <a:latin typeface="Tahoma"/>
                <a:ea typeface="Tahoma"/>
                <a:cs typeface="Tahoma"/>
                <a:sym typeface="Tahoma"/>
              </a:rPr>
              <a:t>Fertile CM</a:t>
            </a:r>
            <a:endParaRPr/>
          </a:p>
        </p:txBody>
      </p:sp>
      <p:sp>
        <p:nvSpPr>
          <p:cNvPr id="314" name="Google Shape;314;p41"/>
          <p:cNvSpPr/>
          <p:nvPr/>
        </p:nvSpPr>
        <p:spPr>
          <a:xfrm>
            <a:off x="4495800" y="5486400"/>
            <a:ext cx="990600" cy="228600"/>
          </a:xfrm>
          <a:prstGeom prst="ellipse">
            <a:avLst/>
          </a:prstGeom>
          <a:gradFill>
            <a:gsLst>
              <a:gs pos="0">
                <a:srgbClr val="85FFDB"/>
              </a:gs>
              <a:gs pos="100000">
                <a:srgbClr val="00EBA8"/>
              </a:gs>
            </a:gsLst>
            <a:lin ang="5400000" scaled="0"/>
          </a:gradFill>
          <a:ln cap="flat" cmpd="sng" w="9525">
            <a:solidFill>
              <a:srgbClr val="00CC98"/>
            </a:solidFill>
            <a:prstDash val="solid"/>
            <a:miter lim="8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Tahoma"/>
              <a:buNone/>
            </a:pPr>
            <a:r>
              <a:rPr b="1" i="0" lang="en-US" sz="800" u="none">
                <a:solidFill>
                  <a:schemeClr val="dk2"/>
                </a:solidFill>
                <a:latin typeface="Tahoma"/>
                <a:ea typeface="Tahoma"/>
                <a:cs typeface="Tahoma"/>
                <a:sym typeface="Tahoma"/>
              </a:rPr>
              <a:t>Fertile CM</a:t>
            </a:r>
            <a:endParaRPr/>
          </a:p>
        </p:txBody>
      </p:sp>
      <p:sp>
        <p:nvSpPr>
          <p:cNvPr id="315" name="Google Shape;315;p41"/>
          <p:cNvSpPr txBox="1"/>
          <p:nvPr/>
        </p:nvSpPr>
        <p:spPr>
          <a:xfrm>
            <a:off x="381000" y="2971800"/>
            <a:ext cx="6096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Day 1</a:t>
            </a:r>
            <a:endParaRPr/>
          </a:p>
        </p:txBody>
      </p:sp>
      <p:sp>
        <p:nvSpPr>
          <p:cNvPr id="316" name="Google Shape;316;p41"/>
          <p:cNvSpPr txBox="1"/>
          <p:nvPr/>
        </p:nvSpPr>
        <p:spPr>
          <a:xfrm>
            <a:off x="381000" y="5791200"/>
            <a:ext cx="6096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Day 1</a:t>
            </a:r>
            <a:endParaRPr/>
          </a:p>
        </p:txBody>
      </p:sp>
      <p:sp>
        <p:nvSpPr>
          <p:cNvPr id="317" name="Google Shape;317;p41"/>
          <p:cNvSpPr txBox="1"/>
          <p:nvPr/>
        </p:nvSpPr>
        <p:spPr>
          <a:xfrm>
            <a:off x="381000" y="4419600"/>
            <a:ext cx="6096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Day 1</a:t>
            </a:r>
            <a:endParaRPr/>
          </a:p>
        </p:txBody>
      </p:sp>
      <p:sp>
        <p:nvSpPr>
          <p:cNvPr id="318" name="Google Shape;318;p41"/>
          <p:cNvSpPr txBox="1"/>
          <p:nvPr/>
        </p:nvSpPr>
        <p:spPr>
          <a:xfrm>
            <a:off x="4140200" y="2924175"/>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16</a:t>
            </a:r>
            <a:endParaRPr/>
          </a:p>
        </p:txBody>
      </p:sp>
      <p:sp>
        <p:nvSpPr>
          <p:cNvPr id="319" name="Google Shape;319;p41"/>
          <p:cNvSpPr txBox="1"/>
          <p:nvPr/>
        </p:nvSpPr>
        <p:spPr>
          <a:xfrm>
            <a:off x="6588125" y="2924175"/>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28</a:t>
            </a:r>
            <a:endParaRPr/>
          </a:p>
        </p:txBody>
      </p:sp>
      <p:sp>
        <p:nvSpPr>
          <p:cNvPr id="320" name="Google Shape;320;p41"/>
          <p:cNvSpPr txBox="1"/>
          <p:nvPr/>
        </p:nvSpPr>
        <p:spPr>
          <a:xfrm>
            <a:off x="5410200" y="57912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22</a:t>
            </a:r>
            <a:endParaRPr/>
          </a:p>
        </p:txBody>
      </p:sp>
      <p:sp>
        <p:nvSpPr>
          <p:cNvPr id="321" name="Google Shape;321;p41"/>
          <p:cNvSpPr txBox="1"/>
          <p:nvPr/>
        </p:nvSpPr>
        <p:spPr>
          <a:xfrm>
            <a:off x="2667000" y="4419600"/>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9</a:t>
            </a:r>
            <a:endParaRPr/>
          </a:p>
        </p:txBody>
      </p:sp>
      <p:sp>
        <p:nvSpPr>
          <p:cNvPr id="322" name="Google Shape;322;p41"/>
          <p:cNvSpPr txBox="1"/>
          <p:nvPr/>
        </p:nvSpPr>
        <p:spPr>
          <a:xfrm>
            <a:off x="5580062" y="4437062"/>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21</a:t>
            </a:r>
            <a:endParaRPr/>
          </a:p>
        </p:txBody>
      </p:sp>
      <p:sp>
        <p:nvSpPr>
          <p:cNvPr id="323" name="Google Shape;323;p41"/>
          <p:cNvSpPr txBox="1"/>
          <p:nvPr/>
        </p:nvSpPr>
        <p:spPr>
          <a:xfrm>
            <a:off x="8101012" y="5805487"/>
            <a:ext cx="457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34</a:t>
            </a:r>
            <a:endParaRPr/>
          </a:p>
        </p:txBody>
      </p:sp>
      <p:sp>
        <p:nvSpPr>
          <p:cNvPr id="324" name="Google Shape;324;p41"/>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325" name="Google Shape;325;p41"/>
          <p:cNvSpPr txBox="1"/>
          <p:nvPr/>
        </p:nvSpPr>
        <p:spPr>
          <a:xfrm>
            <a:off x="6156325" y="2924175"/>
            <a:ext cx="36036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27</a:t>
            </a:r>
            <a:endParaRPr/>
          </a:p>
        </p:txBody>
      </p:sp>
      <p:sp>
        <p:nvSpPr>
          <p:cNvPr id="326" name="Google Shape;326;p41"/>
          <p:cNvSpPr/>
          <p:nvPr/>
        </p:nvSpPr>
        <p:spPr>
          <a:xfrm>
            <a:off x="4327525" y="3168650"/>
            <a:ext cx="1879600" cy="0"/>
          </a:xfrm>
          <a:custGeom>
            <a:rect b="b" l="l" r="r" t="t"/>
            <a:pathLst>
              <a:path extrusionOk="0" h="120000" w="120000">
                <a:moveTo>
                  <a:pt x="0" y="0"/>
                </a:moveTo>
                <a:lnTo>
                  <a:pt x="120000" y="0"/>
                </a:lnTo>
                <a:lnTo>
                  <a:pt x="115068" y="0"/>
                </a:lnTo>
              </a:path>
            </a:pathLst>
          </a:custGeom>
          <a:noFill/>
          <a:ln cap="flat" cmpd="sng" w="9525">
            <a:solidFill>
              <a:srgbClr val="4A7EB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p41"/>
          <p:cNvSpPr txBox="1"/>
          <p:nvPr/>
        </p:nvSpPr>
        <p:spPr>
          <a:xfrm>
            <a:off x="5076825" y="3213100"/>
            <a:ext cx="35877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12</a:t>
            </a:r>
            <a:endParaRPr/>
          </a:p>
        </p:txBody>
      </p:sp>
      <p:sp>
        <p:nvSpPr>
          <p:cNvPr id="328" name="Google Shape;328;p41"/>
          <p:cNvSpPr txBox="1"/>
          <p:nvPr/>
        </p:nvSpPr>
        <p:spPr>
          <a:xfrm>
            <a:off x="5003800" y="4437062"/>
            <a:ext cx="36036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20</a:t>
            </a:r>
            <a:endParaRPr/>
          </a:p>
        </p:txBody>
      </p:sp>
      <p:cxnSp>
        <p:nvCxnSpPr>
          <p:cNvPr id="329" name="Google Shape;329;p41"/>
          <p:cNvCxnSpPr/>
          <p:nvPr/>
        </p:nvCxnSpPr>
        <p:spPr>
          <a:xfrm flipH="1" rot="10800000">
            <a:off x="3059112" y="4714875"/>
            <a:ext cx="2125662" cy="9525"/>
          </a:xfrm>
          <a:prstGeom prst="straightConnector1">
            <a:avLst/>
          </a:prstGeom>
          <a:noFill/>
          <a:ln cap="flat" cmpd="sng" w="9525">
            <a:solidFill>
              <a:srgbClr val="4A7EBB"/>
            </a:solidFill>
            <a:prstDash val="solid"/>
            <a:miter lim="8000"/>
            <a:headEnd len="sm" w="sm" type="none"/>
            <a:tailEnd len="sm" w="sm" type="none"/>
          </a:ln>
        </p:spPr>
      </p:cxnSp>
      <p:sp>
        <p:nvSpPr>
          <p:cNvPr id="330" name="Google Shape;330;p41"/>
          <p:cNvSpPr txBox="1"/>
          <p:nvPr/>
        </p:nvSpPr>
        <p:spPr>
          <a:xfrm>
            <a:off x="3779837" y="4724400"/>
            <a:ext cx="431800"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12</a:t>
            </a:r>
            <a:endParaRPr/>
          </a:p>
        </p:txBody>
      </p:sp>
      <p:sp>
        <p:nvSpPr>
          <p:cNvPr id="331" name="Google Shape;331;p41"/>
          <p:cNvSpPr txBox="1"/>
          <p:nvPr/>
        </p:nvSpPr>
        <p:spPr>
          <a:xfrm>
            <a:off x="7667625" y="5805487"/>
            <a:ext cx="433387"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33</a:t>
            </a:r>
            <a:endParaRPr/>
          </a:p>
        </p:txBody>
      </p:sp>
      <p:cxnSp>
        <p:nvCxnSpPr>
          <p:cNvPr id="332" name="Google Shape;332;p41"/>
          <p:cNvCxnSpPr/>
          <p:nvPr/>
        </p:nvCxnSpPr>
        <p:spPr>
          <a:xfrm flipH="1" rot="-5400000">
            <a:off x="6677025" y="5029200"/>
            <a:ext cx="25400" cy="2101850"/>
          </a:xfrm>
          <a:prstGeom prst="straightConnector1">
            <a:avLst/>
          </a:prstGeom>
          <a:noFill/>
          <a:ln cap="flat" cmpd="sng" w="9525">
            <a:solidFill>
              <a:srgbClr val="4A7EBB"/>
            </a:solidFill>
            <a:prstDash val="solid"/>
            <a:miter lim="8000"/>
            <a:headEnd len="sm" w="sm" type="none"/>
            <a:tailEnd len="sm" w="sm" type="none"/>
          </a:ln>
        </p:spPr>
      </p:cxnSp>
      <p:sp>
        <p:nvSpPr>
          <p:cNvPr id="333" name="Google Shape;333;p41"/>
          <p:cNvSpPr txBox="1"/>
          <p:nvPr/>
        </p:nvSpPr>
        <p:spPr>
          <a:xfrm>
            <a:off x="6588125" y="6092825"/>
            <a:ext cx="720725"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1200" u="none">
                <a:solidFill>
                  <a:schemeClr val="dk1"/>
                </a:solidFill>
                <a:latin typeface="Tahoma"/>
                <a:ea typeface="Tahoma"/>
                <a:cs typeface="Tahoma"/>
                <a:sym typeface="Tahoma"/>
              </a:rPr>
              <a:t>12</a:t>
            </a:r>
            <a:endParaRPr/>
          </a:p>
        </p:txBody>
      </p:sp>
      <p:pic>
        <p:nvPicPr>
          <p:cNvPr descr="NEW LOGO JPEG.jpg" id="334" name="Google Shape;334;p41"/>
          <p:cNvPicPr preferRelativeResize="0"/>
          <p:nvPr/>
        </p:nvPicPr>
        <p:blipFill rotWithShape="1">
          <a:blip r:embed="rId3">
            <a:alphaModFix/>
          </a:blip>
          <a:srcRect b="0" l="0" r="0" t="0"/>
          <a:stretch/>
        </p:blipFill>
        <p:spPr>
          <a:xfrm>
            <a:off x="7308850" y="0"/>
            <a:ext cx="1790700" cy="714375"/>
          </a:xfrm>
          <a:prstGeom prst="rect">
            <a:avLst/>
          </a:prstGeom>
          <a:noFill/>
          <a:ln>
            <a:noFill/>
          </a:ln>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txBox="1"/>
          <p:nvPr>
            <p:ph type="title"/>
          </p:nvPr>
        </p:nvSpPr>
        <p:spPr>
          <a:xfrm>
            <a:off x="457200" y="642937"/>
            <a:ext cx="8229600" cy="12858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4000" u="none" cap="none" strike="noStrike">
                <a:solidFill>
                  <a:srgbClr val="38761D"/>
                </a:solidFill>
              </a:rPr>
              <a:t>The Sympto-Thermal Method</a:t>
            </a:r>
            <a:endParaRPr>
              <a:solidFill>
                <a:srgbClr val="38761D"/>
              </a:solidFill>
            </a:endParaRPr>
          </a:p>
        </p:txBody>
      </p:sp>
      <p:sp>
        <p:nvSpPr>
          <p:cNvPr id="340" name="Google Shape;340;p42"/>
          <p:cNvSpPr txBox="1"/>
          <p:nvPr>
            <p:ph idx="1" type="body"/>
          </p:nvPr>
        </p:nvSpPr>
        <p:spPr>
          <a:xfrm>
            <a:off x="1643062" y="1916112"/>
            <a:ext cx="5900737" cy="41036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1C4587"/>
              </a:buClr>
              <a:buSzPts val="3300"/>
              <a:buFont typeface="Calibri"/>
              <a:buChar char="•"/>
            </a:pPr>
            <a:r>
              <a:rPr b="0" i="0" lang="en-US" sz="3300" u="none">
                <a:solidFill>
                  <a:srgbClr val="1C4587"/>
                </a:solidFill>
              </a:rPr>
              <a:t>Cervical mucus </a:t>
            </a:r>
            <a:endParaRPr>
              <a:solidFill>
                <a:srgbClr val="1C4587"/>
              </a:solidFill>
            </a:endParaRPr>
          </a:p>
          <a:p>
            <a:pPr indent="-133350" lvl="0" marL="342900" marR="0" rtl="0" algn="l">
              <a:lnSpc>
                <a:spcPct val="80000"/>
              </a:lnSpc>
              <a:spcBef>
                <a:spcPts val="660"/>
              </a:spcBef>
              <a:spcAft>
                <a:spcPts val="0"/>
              </a:spcAft>
              <a:buClr>
                <a:schemeClr val="dk1"/>
              </a:buClr>
              <a:buSzPts val="3300"/>
              <a:buFont typeface="Arial"/>
              <a:buNone/>
            </a:pPr>
            <a:r>
              <a:t/>
            </a:r>
            <a:endParaRPr b="0" i="0" sz="3300" u="none">
              <a:solidFill>
                <a:srgbClr val="1C4587"/>
              </a:solidFill>
            </a:endParaRPr>
          </a:p>
          <a:p>
            <a:pPr indent="-342900" lvl="0" marL="342900" marR="0" rtl="0" algn="l">
              <a:lnSpc>
                <a:spcPct val="80000"/>
              </a:lnSpc>
              <a:spcBef>
                <a:spcPts val="660"/>
              </a:spcBef>
              <a:spcAft>
                <a:spcPts val="0"/>
              </a:spcAft>
              <a:buClr>
                <a:srgbClr val="1C4587"/>
              </a:buClr>
              <a:buSzPts val="3300"/>
              <a:buFont typeface="Calibri"/>
              <a:buChar char="•"/>
            </a:pPr>
            <a:r>
              <a:rPr b="0" i="0" lang="en-US" sz="3300" u="none">
                <a:solidFill>
                  <a:srgbClr val="1C4587"/>
                </a:solidFill>
              </a:rPr>
              <a:t>Vaginal sensation</a:t>
            </a:r>
            <a:endParaRPr>
              <a:solidFill>
                <a:srgbClr val="1C4587"/>
              </a:solidFill>
            </a:endParaRPr>
          </a:p>
          <a:p>
            <a:pPr indent="-133350" lvl="0" marL="342900" marR="0" rtl="0" algn="l">
              <a:lnSpc>
                <a:spcPct val="80000"/>
              </a:lnSpc>
              <a:spcBef>
                <a:spcPts val="660"/>
              </a:spcBef>
              <a:spcAft>
                <a:spcPts val="0"/>
              </a:spcAft>
              <a:buClr>
                <a:schemeClr val="dk1"/>
              </a:buClr>
              <a:buSzPts val="3300"/>
              <a:buFont typeface="Arial"/>
              <a:buNone/>
            </a:pPr>
            <a:r>
              <a:t/>
            </a:r>
            <a:endParaRPr b="0" i="0" sz="3300" u="none">
              <a:solidFill>
                <a:srgbClr val="1C4587"/>
              </a:solidFill>
            </a:endParaRPr>
          </a:p>
          <a:p>
            <a:pPr indent="-342900" lvl="0" marL="342900" marR="0" rtl="0" algn="l">
              <a:lnSpc>
                <a:spcPct val="80000"/>
              </a:lnSpc>
              <a:spcBef>
                <a:spcPts val="660"/>
              </a:spcBef>
              <a:spcAft>
                <a:spcPts val="0"/>
              </a:spcAft>
              <a:buClr>
                <a:srgbClr val="1C4587"/>
              </a:buClr>
              <a:buSzPts val="3300"/>
              <a:buFont typeface="Calibri"/>
              <a:buChar char="•"/>
            </a:pPr>
            <a:r>
              <a:rPr b="0" i="0" lang="en-US" sz="3300" u="none">
                <a:solidFill>
                  <a:srgbClr val="1C4587"/>
                </a:solidFill>
              </a:rPr>
              <a:t>Temperature </a:t>
            </a:r>
            <a:endParaRPr sz="3300">
              <a:solidFill>
                <a:srgbClr val="1C4587"/>
              </a:solidFill>
            </a:endParaRPr>
          </a:p>
          <a:p>
            <a:pPr indent="-342900" lvl="0" marL="342900" marR="0" rtl="0" algn="l">
              <a:lnSpc>
                <a:spcPct val="80000"/>
              </a:lnSpc>
              <a:spcBef>
                <a:spcPts val="660"/>
              </a:spcBef>
              <a:spcAft>
                <a:spcPts val="0"/>
              </a:spcAft>
              <a:buClr>
                <a:schemeClr val="dk1"/>
              </a:buClr>
              <a:buFont typeface="Arial"/>
              <a:buNone/>
            </a:pPr>
            <a:r>
              <a:t/>
            </a:r>
            <a:endParaRPr b="0" i="0" sz="3300" u="none">
              <a:solidFill>
                <a:srgbClr val="1C4587"/>
              </a:solidFill>
            </a:endParaRPr>
          </a:p>
          <a:p>
            <a:pPr indent="-342900" lvl="0" marL="342900" marR="0" rtl="0" algn="l">
              <a:lnSpc>
                <a:spcPct val="80000"/>
              </a:lnSpc>
              <a:spcBef>
                <a:spcPts val="660"/>
              </a:spcBef>
              <a:spcAft>
                <a:spcPts val="0"/>
              </a:spcAft>
              <a:buClr>
                <a:srgbClr val="1C4587"/>
              </a:buClr>
              <a:buSzPts val="3300"/>
              <a:buFont typeface="Calibri"/>
              <a:buChar char="•"/>
            </a:pPr>
            <a:r>
              <a:rPr b="0" i="0" lang="en-US" sz="3300" u="none">
                <a:solidFill>
                  <a:srgbClr val="1C4587"/>
                </a:solidFill>
              </a:rPr>
              <a:t>Cervix</a:t>
            </a:r>
            <a:endParaRPr>
              <a:solidFill>
                <a:srgbClr val="1C4587"/>
              </a:solidFill>
            </a:endParaRPr>
          </a:p>
          <a:p>
            <a:pPr indent="-342900" lvl="0" marL="342900" marR="0" rtl="0" algn="l">
              <a:lnSpc>
                <a:spcPct val="60000"/>
              </a:lnSpc>
              <a:spcBef>
                <a:spcPts val="0"/>
              </a:spcBef>
              <a:spcAft>
                <a:spcPts val="0"/>
              </a:spcAft>
              <a:buClr>
                <a:schemeClr val="dk1"/>
              </a:buClr>
              <a:buFont typeface="Arial"/>
              <a:buNone/>
            </a:pPr>
            <a:r>
              <a:rPr b="0" i="0" lang="en-US" sz="3300" u="none">
                <a:solidFill>
                  <a:schemeClr val="dk1"/>
                </a:solidFill>
                <a:latin typeface="Tahoma"/>
                <a:ea typeface="Tahoma"/>
                <a:cs typeface="Tahoma"/>
                <a:sym typeface="Tahoma"/>
              </a:rPr>
              <a:t>            </a:t>
            </a:r>
            <a:endParaRPr/>
          </a:p>
          <a:p>
            <a:pPr indent="-133350" lvl="0" marL="342900" marR="0" rtl="0" algn="l">
              <a:lnSpc>
                <a:spcPct val="80000"/>
              </a:lnSpc>
              <a:spcBef>
                <a:spcPts val="660"/>
              </a:spcBef>
              <a:spcAft>
                <a:spcPts val="0"/>
              </a:spcAft>
              <a:buClr>
                <a:schemeClr val="dk1"/>
              </a:buClr>
              <a:buSzPts val="3300"/>
              <a:buFont typeface="Arial"/>
              <a:buNone/>
            </a:pPr>
            <a:r>
              <a:t/>
            </a:r>
            <a:endParaRPr b="0" i="0" sz="3300" u="none">
              <a:solidFill>
                <a:srgbClr val="006699"/>
              </a:solidFill>
              <a:latin typeface="Tahoma"/>
              <a:ea typeface="Tahoma"/>
              <a:cs typeface="Tahoma"/>
              <a:sym typeface="Tahoma"/>
            </a:endParaRPr>
          </a:p>
          <a:p>
            <a:pPr indent="-133350" lvl="0" marL="342900" marR="0" rtl="0" algn="l">
              <a:lnSpc>
                <a:spcPct val="80000"/>
              </a:lnSpc>
              <a:spcBef>
                <a:spcPts val="660"/>
              </a:spcBef>
              <a:spcAft>
                <a:spcPts val="0"/>
              </a:spcAft>
              <a:buClr>
                <a:schemeClr val="dk1"/>
              </a:buClr>
              <a:buSzPts val="3300"/>
              <a:buFont typeface="Arial"/>
              <a:buNone/>
            </a:pPr>
            <a:r>
              <a:t/>
            </a:r>
            <a:endParaRPr b="0" i="0" sz="3300" u="none">
              <a:solidFill>
                <a:schemeClr val="dk1"/>
              </a:solidFill>
              <a:latin typeface="Tahoma"/>
              <a:ea typeface="Tahoma"/>
              <a:cs typeface="Tahoma"/>
              <a:sym typeface="Tahoma"/>
            </a:endParaRPr>
          </a:p>
          <a:p>
            <a:pPr indent="-133350" lvl="0" marL="342900" marR="0" rtl="0" algn="l">
              <a:spcBef>
                <a:spcPts val="660"/>
              </a:spcBef>
              <a:spcAft>
                <a:spcPts val="0"/>
              </a:spcAft>
              <a:buClr>
                <a:schemeClr val="dk1"/>
              </a:buClr>
              <a:buSzPts val="3300"/>
              <a:buFont typeface="Arial"/>
              <a:buNone/>
            </a:pPr>
            <a:r>
              <a:t/>
            </a:r>
            <a:endParaRPr b="0" i="0" sz="3300" u="none">
              <a:solidFill>
                <a:schemeClr val="dk1"/>
              </a:solidFill>
              <a:latin typeface="Tahoma"/>
              <a:ea typeface="Tahoma"/>
              <a:cs typeface="Tahoma"/>
              <a:sym typeface="Tahoma"/>
            </a:endParaRPr>
          </a:p>
        </p:txBody>
      </p:sp>
      <p:sp>
        <p:nvSpPr>
          <p:cNvPr id="341" name="Google Shape;341;p42"/>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pic>
        <p:nvPicPr>
          <p:cNvPr descr="NEW LOGO JPEG.jpg" id="342" name="Google Shape;342;p42"/>
          <p:cNvPicPr preferRelativeResize="0"/>
          <p:nvPr/>
        </p:nvPicPr>
        <p:blipFill rotWithShape="1">
          <a:blip r:embed="rId3">
            <a:alphaModFix/>
          </a:blip>
          <a:srcRect b="0" l="0" r="0" t="0"/>
          <a:stretch/>
        </p:blipFill>
        <p:spPr>
          <a:xfrm>
            <a:off x="7353300" y="71437"/>
            <a:ext cx="1790700" cy="714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4800" u="none" cap="none" strike="noStrike">
                <a:solidFill>
                  <a:srgbClr val="38761D"/>
                </a:solidFill>
              </a:rPr>
              <a:t>Cervical Mucus</a:t>
            </a:r>
            <a:endParaRPr>
              <a:solidFill>
                <a:srgbClr val="38761D"/>
              </a:solidFill>
            </a:endParaRPr>
          </a:p>
        </p:txBody>
      </p:sp>
      <p:pic>
        <p:nvPicPr>
          <p:cNvPr descr="NEW LOGO JPEG.jpg" id="348" name="Google Shape;348;p43"/>
          <p:cNvPicPr preferRelativeResize="0"/>
          <p:nvPr/>
        </p:nvPicPr>
        <p:blipFill rotWithShape="1">
          <a:blip r:embed="rId3">
            <a:alphaModFix/>
          </a:blip>
          <a:srcRect b="0" l="0" r="0" t="0"/>
          <a:stretch/>
        </p:blipFill>
        <p:spPr>
          <a:xfrm>
            <a:off x="7353300" y="-1587"/>
            <a:ext cx="1790700" cy="714375"/>
          </a:xfrm>
          <a:prstGeom prst="rect">
            <a:avLst/>
          </a:prstGeom>
          <a:noFill/>
          <a:ln>
            <a:noFill/>
          </a:ln>
        </p:spPr>
      </p:pic>
      <p:pic>
        <p:nvPicPr>
          <p:cNvPr id="349" name="Google Shape;349;p43"/>
          <p:cNvPicPr preferRelativeResize="0"/>
          <p:nvPr/>
        </p:nvPicPr>
        <p:blipFill>
          <a:blip r:embed="rId4">
            <a:alphaModFix/>
          </a:blip>
          <a:stretch>
            <a:fillRect/>
          </a:stretch>
        </p:blipFill>
        <p:spPr>
          <a:xfrm>
            <a:off x="2299488" y="1322359"/>
            <a:ext cx="4545037" cy="5287975"/>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rotWithShape="1">
          <a:blip r:embed="rId3">
            <a:alphaModFix/>
          </a:blip>
          <a:srcRect b="0" l="0" r="0" t="0"/>
          <a:stretch/>
        </p:blipFill>
        <p:spPr>
          <a:xfrm>
            <a:off x="0" y="1557337"/>
            <a:ext cx="9144000" cy="3095625"/>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type="title"/>
          </p:nvPr>
        </p:nvSpPr>
        <p:spPr>
          <a:xfrm>
            <a:off x="0" y="714375"/>
            <a:ext cx="7143750" cy="703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91966"/>
              </a:buClr>
              <a:buFont typeface="Tahoma"/>
              <a:buNone/>
            </a:pPr>
            <a:r>
              <a:rPr b="1" i="0" lang="en-US" sz="3200" u="none" cap="none" strike="noStrike">
                <a:solidFill>
                  <a:srgbClr val="38761D"/>
                </a:solidFill>
              </a:rPr>
              <a:t>Basal Body Temperature (BBT)</a:t>
            </a:r>
            <a:endParaRPr>
              <a:solidFill>
                <a:srgbClr val="38761D"/>
              </a:solidFill>
            </a:endParaRPr>
          </a:p>
        </p:txBody>
      </p:sp>
      <p:pic>
        <p:nvPicPr>
          <p:cNvPr descr="thermometre pic.jpg" id="355" name="Google Shape;355;p44"/>
          <p:cNvPicPr preferRelativeResize="0"/>
          <p:nvPr>
            <p:ph idx="1" type="body"/>
          </p:nvPr>
        </p:nvPicPr>
        <p:blipFill rotWithShape="1">
          <a:blip r:embed="rId3">
            <a:alphaModFix/>
          </a:blip>
          <a:srcRect b="0" l="0" r="0" t="0"/>
          <a:stretch/>
        </p:blipFill>
        <p:spPr>
          <a:xfrm>
            <a:off x="384175" y="2670175"/>
            <a:ext cx="2206625" cy="2206625"/>
          </a:xfrm>
          <a:prstGeom prst="rect">
            <a:avLst/>
          </a:prstGeom>
          <a:noFill/>
          <a:ln>
            <a:noFill/>
          </a:ln>
        </p:spPr>
      </p:pic>
      <p:sp>
        <p:nvSpPr>
          <p:cNvPr id="356" name="Google Shape;356;p44"/>
          <p:cNvSpPr txBox="1"/>
          <p:nvPr/>
        </p:nvSpPr>
        <p:spPr>
          <a:xfrm>
            <a:off x="3048000" y="1571625"/>
            <a:ext cx="5791200" cy="3508375"/>
          </a:xfrm>
          <a:prstGeom prst="rect">
            <a:avLst/>
          </a:prstGeom>
          <a:noFill/>
          <a:ln>
            <a:noFill/>
          </a:ln>
          <a:effectLst>
            <a:outerShdw blurRad="63500" dir="5400000" dist="23000">
              <a:srgbClr val="80808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ahoma"/>
              <a:buNone/>
            </a:pPr>
            <a:r>
              <a:rPr b="0" i="0" lang="en-US" sz="2400" u="none">
                <a:solidFill>
                  <a:srgbClr val="1C4587"/>
                </a:solidFill>
                <a:latin typeface="Calibri"/>
                <a:ea typeface="Calibri"/>
                <a:cs typeface="Calibri"/>
                <a:sym typeface="Calibri"/>
              </a:rPr>
              <a:t>BBT charts determine if ovulation has occurred and when it occurred.</a:t>
            </a:r>
            <a:endParaRPr sz="2400">
              <a:solidFill>
                <a:srgbClr val="1C4587"/>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Font typeface="Tahoma"/>
              <a:buNone/>
            </a:pPr>
            <a:r>
              <a:rPr b="0" i="0" lang="en-US" sz="2400" u="none">
                <a:solidFill>
                  <a:srgbClr val="1C4587"/>
                </a:solidFill>
                <a:latin typeface="Calibri"/>
                <a:ea typeface="Calibri"/>
                <a:cs typeface="Calibri"/>
                <a:sym typeface="Calibri"/>
              </a:rPr>
              <a:t>Research shows that although not perfect, BBT is a reliable marker of ovulation</a:t>
            </a:r>
            <a:endParaRPr b="0" baseline="30000" i="0" sz="2400" u="none">
              <a:solidFill>
                <a:srgbClr val="1C4587"/>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Font typeface="Tahoma"/>
              <a:buNone/>
            </a:pPr>
            <a:r>
              <a:rPr b="0" i="0" lang="en-US" sz="2400" u="none">
                <a:solidFill>
                  <a:srgbClr val="1C4587"/>
                </a:solidFill>
                <a:latin typeface="Calibri"/>
                <a:ea typeface="Calibri"/>
                <a:cs typeface="Calibri"/>
                <a:sym typeface="Calibri"/>
              </a:rPr>
              <a:t>It remains a simple, inexpensive method to determine ovulation</a:t>
            </a:r>
            <a:endParaRPr sz="2400">
              <a:solidFill>
                <a:srgbClr val="1C4587"/>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Font typeface="Tahoma"/>
              <a:buNone/>
            </a:pPr>
            <a:r>
              <a:rPr b="0" i="0" lang="en-US" sz="2400" u="none">
                <a:solidFill>
                  <a:srgbClr val="1C4587"/>
                </a:solidFill>
                <a:latin typeface="Calibri"/>
                <a:ea typeface="Calibri"/>
                <a:cs typeface="Calibri"/>
                <a:sym typeface="Calibri"/>
              </a:rPr>
              <a:t>Valuable in the detection of onset of progesterone rise, determining duration of luteal phase and timing of various tests</a:t>
            </a:r>
            <a:endParaRPr sz="2400">
              <a:solidFill>
                <a:srgbClr val="1C4587"/>
              </a:solidFill>
              <a:latin typeface="Calibri"/>
              <a:ea typeface="Calibri"/>
              <a:cs typeface="Calibri"/>
              <a:sym typeface="Calibri"/>
            </a:endParaRPr>
          </a:p>
          <a:p>
            <a:pPr indent="0" lvl="0" marL="0" marR="0" rtl="0" algn="l">
              <a:lnSpc>
                <a:spcPct val="100000"/>
              </a:lnSpc>
              <a:spcBef>
                <a:spcPts val="1200"/>
              </a:spcBef>
              <a:spcAft>
                <a:spcPts val="0"/>
              </a:spcAft>
              <a:buClr>
                <a:srgbClr val="FFFFFF"/>
              </a:buClr>
              <a:buFont typeface="Tahoma"/>
              <a:buNone/>
            </a:pPr>
            <a:r>
              <a:rPr b="0" i="0" lang="en-US" sz="2000" u="none">
                <a:solidFill>
                  <a:srgbClr val="FFFFFF"/>
                </a:solidFill>
                <a:latin typeface="Tahoma"/>
                <a:ea typeface="Tahoma"/>
                <a:cs typeface="Tahoma"/>
                <a:sym typeface="Tahoma"/>
              </a:rPr>
              <a:t>  </a:t>
            </a:r>
            <a:endParaRPr/>
          </a:p>
        </p:txBody>
      </p:sp>
      <p:sp>
        <p:nvSpPr>
          <p:cNvPr id="357" name="Google Shape;357;p44"/>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pic>
        <p:nvPicPr>
          <p:cNvPr descr="NEW LOGO JPEG.jpg" id="358" name="Google Shape;358;p44"/>
          <p:cNvPicPr preferRelativeResize="0"/>
          <p:nvPr/>
        </p:nvPicPr>
        <p:blipFill rotWithShape="1">
          <a:blip r:embed="rId4">
            <a:alphaModFix/>
          </a:blip>
          <a:srcRect b="0" l="0" r="0" t="0"/>
          <a:stretch/>
        </p:blipFill>
        <p:spPr>
          <a:xfrm>
            <a:off x="7348537" y="0"/>
            <a:ext cx="1790700" cy="714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5"/>
          <p:cNvSpPr txBox="1"/>
          <p:nvPr>
            <p:ph type="title"/>
          </p:nvPr>
        </p:nvSpPr>
        <p:spPr>
          <a:xfrm>
            <a:off x="1763712" y="0"/>
            <a:ext cx="5738812"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91966"/>
              </a:buClr>
              <a:buFont typeface="Tahoma"/>
              <a:buNone/>
            </a:pPr>
            <a:r>
              <a:rPr b="1" i="0" lang="en-US" sz="4800" u="none" cap="none" strike="noStrike">
                <a:solidFill>
                  <a:srgbClr val="38761D"/>
                </a:solidFill>
              </a:rPr>
              <a:t>Cervical Changes</a:t>
            </a:r>
            <a:endParaRPr>
              <a:solidFill>
                <a:srgbClr val="38761D"/>
              </a:solidFill>
            </a:endParaRPr>
          </a:p>
        </p:txBody>
      </p:sp>
      <p:pic>
        <p:nvPicPr>
          <p:cNvPr descr="Cervical pic.tiff" id="364" name="Google Shape;364;p45"/>
          <p:cNvPicPr preferRelativeResize="0"/>
          <p:nvPr>
            <p:ph idx="1" type="body"/>
          </p:nvPr>
        </p:nvPicPr>
        <p:blipFill rotWithShape="1">
          <a:blip r:embed="rId3">
            <a:alphaModFix/>
          </a:blip>
          <a:srcRect b="0" l="0" r="0" t="0"/>
          <a:stretch/>
        </p:blipFill>
        <p:spPr>
          <a:xfrm>
            <a:off x="2132851" y="1143000"/>
            <a:ext cx="4878300" cy="5100000"/>
          </a:xfrm>
          <a:prstGeom prst="rect">
            <a:avLst/>
          </a:prstGeom>
          <a:noFill/>
          <a:ln>
            <a:noFill/>
          </a:ln>
        </p:spPr>
      </p:pic>
      <p:sp>
        <p:nvSpPr>
          <p:cNvPr id="365" name="Google Shape;365;p45"/>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NEW LOGO JPEG.jpg" id="366" name="Google Shape;366;p45"/>
          <p:cNvPicPr preferRelativeResize="0"/>
          <p:nvPr/>
        </p:nvPicPr>
        <p:blipFill rotWithShape="1">
          <a:blip r:embed="rId4">
            <a:alphaModFix/>
          </a:blip>
          <a:srcRect b="0" l="0" r="0" t="0"/>
          <a:stretch/>
        </p:blipFill>
        <p:spPr>
          <a:xfrm>
            <a:off x="7353300" y="15875"/>
            <a:ext cx="1790700" cy="714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Scanned Chart in colour.jpg" id="371" name="Google Shape;371;p46"/>
          <p:cNvPicPr preferRelativeResize="0"/>
          <p:nvPr/>
        </p:nvPicPr>
        <p:blipFill rotWithShape="1">
          <a:blip r:embed="rId3">
            <a:alphaModFix/>
          </a:blip>
          <a:srcRect b="0" l="0" r="0" t="0"/>
          <a:stretch/>
        </p:blipFill>
        <p:spPr>
          <a:xfrm>
            <a:off x="554037" y="506412"/>
            <a:ext cx="7858125" cy="5761037"/>
          </a:xfrm>
          <a:prstGeom prst="rect">
            <a:avLst/>
          </a:prstGeom>
          <a:solidFill>
            <a:srgbClr val="ECECEC"/>
          </a:solidFill>
          <a:ln cap="sq" cmpd="sng" w="28575">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7"/>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pic>
        <p:nvPicPr>
          <p:cNvPr descr="photos for web publications 011" id="377" name="Google Shape;377;p47"/>
          <p:cNvPicPr preferRelativeResize="0"/>
          <p:nvPr/>
        </p:nvPicPr>
        <p:blipFill rotWithShape="1">
          <a:blip r:embed="rId3">
            <a:alphaModFix amt="49000"/>
          </a:blip>
          <a:srcRect b="0" l="0" r="0" t="0"/>
          <a:stretch/>
        </p:blipFill>
        <p:spPr>
          <a:xfrm>
            <a:off x="0" y="-65825"/>
            <a:ext cx="9246300" cy="6858000"/>
          </a:xfrm>
          <a:prstGeom prst="rect">
            <a:avLst/>
          </a:prstGeom>
          <a:noFill/>
          <a:ln>
            <a:noFill/>
          </a:ln>
        </p:spPr>
      </p:pic>
      <p:sp>
        <p:nvSpPr>
          <p:cNvPr id="378" name="Google Shape;378;p47"/>
          <p:cNvSpPr txBox="1"/>
          <p:nvPr>
            <p:ph type="title"/>
          </p:nvPr>
        </p:nvSpPr>
        <p:spPr>
          <a:xfrm>
            <a:off x="621375" y="57655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4400" u="none" cap="none" strike="noStrike">
                <a:solidFill>
                  <a:srgbClr val="38761D"/>
                </a:solidFill>
                <a:latin typeface="Calibri"/>
                <a:ea typeface="Calibri"/>
                <a:cs typeface="Calibri"/>
                <a:sym typeface="Calibri"/>
              </a:rPr>
              <a:t>What’s involved ?</a:t>
            </a:r>
            <a:endParaRPr>
              <a:solidFill>
                <a:srgbClr val="38761D"/>
              </a:solidFill>
            </a:endParaRPr>
          </a:p>
        </p:txBody>
      </p:sp>
      <p:sp>
        <p:nvSpPr>
          <p:cNvPr id="379" name="Google Shape;379;p47"/>
          <p:cNvSpPr txBox="1"/>
          <p:nvPr>
            <p:ph idx="1" type="body"/>
          </p:nvPr>
        </p:nvSpPr>
        <p:spPr>
          <a:xfrm>
            <a:off x="685800" y="1812275"/>
            <a:ext cx="6924000" cy="2133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C4587"/>
              </a:buClr>
              <a:buSzPts val="3200"/>
              <a:buFont typeface="Arial"/>
              <a:buChar char="•"/>
            </a:pPr>
            <a:r>
              <a:rPr lang="en-US">
                <a:solidFill>
                  <a:srgbClr val="1C4587"/>
                </a:solidFill>
              </a:rPr>
              <a:t>A course of </a:t>
            </a:r>
            <a:r>
              <a:rPr b="0" i="0" lang="en-US" sz="3200" u="none">
                <a:solidFill>
                  <a:srgbClr val="1C4587"/>
                </a:solidFill>
                <a:latin typeface="Calibri"/>
                <a:ea typeface="Calibri"/>
                <a:cs typeface="Calibri"/>
                <a:sym typeface="Calibri"/>
              </a:rPr>
              <a:t>3 appointments</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1-1 with </a:t>
            </a:r>
            <a:r>
              <a:rPr lang="en-US">
                <a:solidFill>
                  <a:srgbClr val="1C4587"/>
                </a:solidFill>
              </a:rPr>
              <a:t>F</a:t>
            </a:r>
            <a:r>
              <a:rPr b="0" i="0" lang="en-US" sz="3200" u="none">
                <a:solidFill>
                  <a:srgbClr val="1C4587"/>
                </a:solidFill>
                <a:latin typeface="Calibri"/>
                <a:ea typeface="Calibri"/>
                <a:cs typeface="Calibri"/>
                <a:sym typeface="Calibri"/>
              </a:rPr>
              <a:t>ertility </a:t>
            </a:r>
            <a:r>
              <a:rPr lang="en-US">
                <a:solidFill>
                  <a:srgbClr val="1C4587"/>
                </a:solidFill>
              </a:rPr>
              <a:t>E</a:t>
            </a:r>
            <a:r>
              <a:rPr b="0" i="0" lang="en-US" sz="3200" u="none">
                <a:solidFill>
                  <a:srgbClr val="1C4587"/>
                </a:solidFill>
                <a:latin typeface="Calibri"/>
                <a:ea typeface="Calibri"/>
                <a:cs typeface="Calibri"/>
                <a:sym typeface="Calibri"/>
              </a:rPr>
              <a:t>ducator</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85% partners attend</a:t>
            </a:r>
            <a:endParaRPr>
              <a:solidFill>
                <a:srgbClr val="1C4587"/>
              </a:solidFill>
            </a:endParaRPr>
          </a:p>
        </p:txBody>
      </p:sp>
      <p:sp>
        <p:nvSpPr>
          <p:cNvPr id="380" name="Google Shape;380;p47"/>
          <p:cNvSpPr txBox="1"/>
          <p:nvPr/>
        </p:nvSpPr>
        <p:spPr>
          <a:xfrm>
            <a:off x="685800" y="4038600"/>
            <a:ext cx="7848600" cy="138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2400" u="none">
                <a:solidFill>
                  <a:srgbClr val="1C4587"/>
                </a:solidFill>
                <a:latin typeface="Calibri"/>
                <a:ea typeface="Calibri"/>
                <a:cs typeface="Calibri"/>
                <a:sym typeface="Calibri"/>
              </a:rPr>
              <a:t>Cost  $200 - $300         </a:t>
            </a:r>
            <a:endParaRPr>
              <a:solidFill>
                <a:srgbClr val="1C4587"/>
              </a:solidFill>
            </a:endParaRPr>
          </a:p>
          <a:p>
            <a:pPr indent="0" lvl="0" marL="0" marR="0" rtl="0" algn="ctr">
              <a:lnSpc>
                <a:spcPct val="100000"/>
              </a:lnSpc>
              <a:spcBef>
                <a:spcPts val="1200"/>
              </a:spcBef>
              <a:spcAft>
                <a:spcPts val="0"/>
              </a:spcAft>
              <a:buClr>
                <a:schemeClr val="dk1"/>
              </a:buClr>
              <a:buFont typeface="Calibri"/>
              <a:buNone/>
            </a:pPr>
            <a:r>
              <a:rPr b="0" i="0" lang="en-US" sz="2400" u="none">
                <a:solidFill>
                  <a:srgbClr val="1C4587"/>
                </a:solidFill>
                <a:latin typeface="Calibri"/>
                <a:ea typeface="Calibri"/>
                <a:cs typeface="Calibri"/>
                <a:sym typeface="Calibri"/>
              </a:rPr>
              <a:t>Includes 3 face to face appointments, 3 monthly follow up phone calls for first year, charts and written information</a:t>
            </a:r>
            <a:endParaRPr>
              <a:solidFill>
                <a:srgbClr val="1C4587"/>
              </a:solidFill>
            </a:endParaRPr>
          </a:p>
        </p:txBody>
      </p:sp>
      <p:grpSp>
        <p:nvGrpSpPr>
          <p:cNvPr id="381" name="Google Shape;381;p47"/>
          <p:cNvGrpSpPr/>
          <p:nvPr/>
        </p:nvGrpSpPr>
        <p:grpSpPr>
          <a:xfrm>
            <a:off x="7239000" y="152400"/>
            <a:ext cx="1782762" cy="561975"/>
            <a:chOff x="7366000" y="6294437"/>
            <a:chExt cx="1782762" cy="561975"/>
          </a:xfrm>
        </p:grpSpPr>
        <p:pic>
          <p:nvPicPr>
            <p:cNvPr descr="logo-right-withtype[1]" id="382" name="Google Shape;382;p47"/>
            <p:cNvPicPr preferRelativeResize="0"/>
            <p:nvPr/>
          </p:nvPicPr>
          <p:blipFill rotWithShape="1">
            <a:blip r:embed="rId4">
              <a:alphaModFix/>
            </a:blip>
            <a:srcRect b="0" l="0" r="0" t="0"/>
            <a:stretch/>
          </p:blipFill>
          <p:spPr>
            <a:xfrm>
              <a:off x="7834312" y="6294437"/>
              <a:ext cx="1314450" cy="561975"/>
            </a:xfrm>
            <a:prstGeom prst="rect">
              <a:avLst/>
            </a:prstGeom>
            <a:noFill/>
            <a:ln>
              <a:noFill/>
            </a:ln>
          </p:spPr>
        </p:pic>
        <p:pic>
          <p:nvPicPr>
            <p:cNvPr descr="logo-left[1]" id="383" name="Google Shape;383;p47"/>
            <p:cNvPicPr preferRelativeResize="0"/>
            <p:nvPr/>
          </p:nvPicPr>
          <p:blipFill rotWithShape="1">
            <a:blip r:embed="rId5">
              <a:alphaModFix/>
            </a:blip>
            <a:srcRect b="0" l="0" r="0" t="0"/>
            <a:stretch/>
          </p:blipFill>
          <p:spPr>
            <a:xfrm>
              <a:off x="7366000" y="6294437"/>
              <a:ext cx="476250" cy="561975"/>
            </a:xfrm>
            <a:prstGeom prst="rect">
              <a:avLst/>
            </a:prstGeom>
            <a:noFill/>
            <a:ln>
              <a:noFill/>
            </a:ln>
          </p:spPr>
        </p:pic>
      </p:grpSp>
      <p:sp>
        <p:nvSpPr>
          <p:cNvPr id="384" name="Google Shape;384;p47"/>
          <p:cNvSpPr txBox="1"/>
          <p:nvPr/>
        </p:nvSpPr>
        <p:spPr>
          <a:xfrm>
            <a:off x="3657600" y="6400800"/>
            <a:ext cx="1828800" cy="3048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8"/>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390" name="Google Shape;390;p48"/>
          <p:cNvSpPr txBox="1"/>
          <p:nvPr>
            <p:ph type="title"/>
          </p:nvPr>
        </p:nvSpPr>
        <p:spPr>
          <a:xfrm>
            <a:off x="1963450" y="521525"/>
            <a:ext cx="8610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B050"/>
              </a:buClr>
              <a:buFont typeface="Calibri"/>
              <a:buNone/>
            </a:pPr>
            <a:r>
              <a:rPr b="1" i="0" lang="en-US" sz="4400" u="none" cap="none" strike="noStrike">
                <a:solidFill>
                  <a:srgbClr val="38761D"/>
                </a:solidFill>
                <a:latin typeface="Calibri"/>
                <a:ea typeface="Calibri"/>
                <a:cs typeface="Calibri"/>
                <a:sym typeface="Calibri"/>
              </a:rPr>
              <a:t>Requirements</a:t>
            </a:r>
            <a:endParaRPr>
              <a:solidFill>
                <a:srgbClr val="38761D"/>
              </a:solidFill>
            </a:endParaRPr>
          </a:p>
        </p:txBody>
      </p:sp>
      <p:sp>
        <p:nvSpPr>
          <p:cNvPr id="391" name="Google Shape;391;p48"/>
          <p:cNvSpPr txBox="1"/>
          <p:nvPr>
            <p:ph idx="1" type="body"/>
          </p:nvPr>
        </p:nvSpPr>
        <p:spPr>
          <a:xfrm>
            <a:off x="1730725" y="1715175"/>
            <a:ext cx="5334000" cy="4419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Time to learn</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Professional instruction and support of educator</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Digital Thermometer</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Motivation</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Daily Charting</a:t>
            </a:r>
            <a:endParaRPr>
              <a:solidFill>
                <a:srgbClr val="1C4587"/>
              </a:solidFill>
            </a:endParaRPr>
          </a:p>
          <a:p>
            <a:pPr indent="-342900" lvl="0" marL="342900" marR="0" rtl="0" algn="l">
              <a:lnSpc>
                <a:spcPct val="100000"/>
              </a:lnSpc>
              <a:spcBef>
                <a:spcPts val="640"/>
              </a:spcBef>
              <a:spcAft>
                <a:spcPts val="0"/>
              </a:spcAft>
              <a:buClr>
                <a:schemeClr val="dk1"/>
              </a:buClr>
              <a:buFont typeface="Arial"/>
              <a:buNone/>
            </a:pPr>
            <a:r>
              <a:t/>
            </a:r>
            <a:endParaRPr b="0" i="0" sz="3200" u="none">
              <a:solidFill>
                <a:schemeClr val="accent2"/>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a:solidFill>
                <a:schemeClr val="accent2"/>
              </a:solidFill>
              <a:latin typeface="Calibri"/>
              <a:ea typeface="Calibri"/>
              <a:cs typeface="Calibri"/>
              <a:sym typeface="Calibri"/>
            </a:endParaRPr>
          </a:p>
        </p:txBody>
      </p:sp>
      <p:grpSp>
        <p:nvGrpSpPr>
          <p:cNvPr id="392" name="Google Shape;392;p48"/>
          <p:cNvGrpSpPr/>
          <p:nvPr/>
        </p:nvGrpSpPr>
        <p:grpSpPr>
          <a:xfrm>
            <a:off x="7239000" y="152400"/>
            <a:ext cx="1782762" cy="561975"/>
            <a:chOff x="7366000" y="6294437"/>
            <a:chExt cx="1782762" cy="561975"/>
          </a:xfrm>
        </p:grpSpPr>
        <p:pic>
          <p:nvPicPr>
            <p:cNvPr descr="logo-right-withtype[1]" id="393" name="Google Shape;393;p48"/>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394" name="Google Shape;394;p48"/>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 calcmode="lin" valueType="num">
                                      <p:cBhvr additive="base">
                                        <p:cTn dur="500"/>
                                        <p:tgtEl>
                                          <p:spTgt spid="39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 calcmode="lin" valueType="num">
                                      <p:cBhvr additive="base">
                                        <p:cTn dur="500"/>
                                        <p:tgtEl>
                                          <p:spTgt spid="39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 calcmode="lin" valueType="num">
                                      <p:cBhvr additive="base">
                                        <p:cTn dur="500"/>
                                        <p:tgtEl>
                                          <p:spTgt spid="39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 calcmode="lin" valueType="num">
                                      <p:cBhvr additive="base">
                                        <p:cTn dur="500"/>
                                        <p:tgtEl>
                                          <p:spTgt spid="39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 calcmode="lin" valueType="num">
                                      <p:cBhvr additive="base">
                                        <p:cTn dur="500"/>
                                        <p:tgtEl>
                                          <p:spTgt spid="39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 calcmode="lin" valueType="num">
                                      <p:cBhvr additive="base">
                                        <p:cTn dur="500"/>
                                        <p:tgtEl>
                                          <p:spTgt spid="39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 calcmode="lin" valueType="num">
                                      <p:cBhvr additive="base">
                                        <p:cTn dur="500"/>
                                        <p:tgtEl>
                                          <p:spTgt spid="391">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id="400" name="Google Shape;400;p49"/>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id="406" name="Google Shape;406;p50"/>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id="412" name="Google Shape;412;p51"/>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1"/>
              </a:solidFill>
              <a:latin typeface="Calibri"/>
              <a:ea typeface="Calibri"/>
              <a:cs typeface="Calibri"/>
              <a:sym typeface="Calibri"/>
            </a:endParaRPr>
          </a:p>
        </p:txBody>
      </p:sp>
      <p:pic>
        <p:nvPicPr>
          <p:cNvPr id="418" name="Google Shape;418;p52"/>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3"/>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424" name="Google Shape;424;p53"/>
          <p:cNvSpPr txBox="1"/>
          <p:nvPr>
            <p:ph idx="4294967295" type="title"/>
          </p:nvPr>
        </p:nvSpPr>
        <p:spPr>
          <a:xfrm>
            <a:off x="395275" y="352987"/>
            <a:ext cx="7164300" cy="107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3200" u="none" cap="none" strike="noStrike">
                <a:solidFill>
                  <a:srgbClr val="38761D"/>
                </a:solidFill>
                <a:latin typeface="Calibri"/>
                <a:ea typeface="Calibri"/>
                <a:cs typeface="Calibri"/>
                <a:sym typeface="Calibri"/>
              </a:rPr>
              <a:t>Where do you see Natural Fertility NZ in this picture?</a:t>
            </a:r>
            <a:endParaRPr>
              <a:solidFill>
                <a:srgbClr val="38761D"/>
              </a:solidFill>
            </a:endParaRPr>
          </a:p>
        </p:txBody>
      </p:sp>
      <p:sp>
        <p:nvSpPr>
          <p:cNvPr id="425" name="Google Shape;425;p53"/>
          <p:cNvSpPr txBox="1"/>
          <p:nvPr/>
        </p:nvSpPr>
        <p:spPr>
          <a:xfrm>
            <a:off x="395287" y="2924175"/>
            <a:ext cx="3240087" cy="1657350"/>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Couple having problems</a:t>
            </a:r>
            <a:endParaRPr/>
          </a:p>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 conceiving</a:t>
            </a:r>
            <a:endParaRPr/>
          </a:p>
        </p:txBody>
      </p:sp>
      <p:sp>
        <p:nvSpPr>
          <p:cNvPr id="426" name="Google Shape;426;p53"/>
          <p:cNvSpPr txBox="1"/>
          <p:nvPr/>
        </p:nvSpPr>
        <p:spPr>
          <a:xfrm>
            <a:off x="4787900" y="3500437"/>
            <a:ext cx="1152525" cy="433387"/>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GP</a:t>
            </a:r>
            <a:endParaRPr/>
          </a:p>
        </p:txBody>
      </p:sp>
      <p:sp>
        <p:nvSpPr>
          <p:cNvPr id="427" name="Google Shape;427;p53"/>
          <p:cNvSpPr txBox="1"/>
          <p:nvPr/>
        </p:nvSpPr>
        <p:spPr>
          <a:xfrm>
            <a:off x="6588125" y="3357562"/>
            <a:ext cx="1944687" cy="719137"/>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2000" u="none">
                <a:solidFill>
                  <a:schemeClr val="dk1"/>
                </a:solidFill>
                <a:latin typeface="Calibri"/>
                <a:ea typeface="Calibri"/>
                <a:cs typeface="Calibri"/>
                <a:sym typeface="Calibri"/>
              </a:rPr>
              <a:t>Infertility Clinic</a:t>
            </a:r>
            <a:endParaRPr/>
          </a:p>
        </p:txBody>
      </p:sp>
      <p:sp>
        <p:nvSpPr>
          <p:cNvPr id="428" name="Google Shape;428;p53"/>
          <p:cNvSpPr txBox="1"/>
          <p:nvPr/>
        </p:nvSpPr>
        <p:spPr>
          <a:xfrm>
            <a:off x="5601925" y="1962938"/>
            <a:ext cx="2233500" cy="504900"/>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Specialist</a:t>
            </a:r>
            <a:endParaRPr/>
          </a:p>
        </p:txBody>
      </p:sp>
      <p:cxnSp>
        <p:nvCxnSpPr>
          <p:cNvPr id="429" name="Google Shape;429;p53"/>
          <p:cNvCxnSpPr/>
          <p:nvPr/>
        </p:nvCxnSpPr>
        <p:spPr>
          <a:xfrm>
            <a:off x="3563937" y="3716337"/>
            <a:ext cx="1223962" cy="0"/>
          </a:xfrm>
          <a:prstGeom prst="straightConnector1">
            <a:avLst/>
          </a:prstGeom>
          <a:noFill/>
          <a:ln cap="flat" cmpd="sng" w="9525">
            <a:solidFill>
              <a:schemeClr val="dk1"/>
            </a:solidFill>
            <a:prstDash val="solid"/>
            <a:miter lim="8000"/>
            <a:headEnd len="sm" w="sm" type="none"/>
            <a:tailEnd len="med" w="med" type="triangle"/>
          </a:ln>
        </p:spPr>
      </p:cxnSp>
      <p:cxnSp>
        <p:nvCxnSpPr>
          <p:cNvPr id="430" name="Google Shape;430;p53"/>
          <p:cNvCxnSpPr/>
          <p:nvPr/>
        </p:nvCxnSpPr>
        <p:spPr>
          <a:xfrm>
            <a:off x="5940425" y="3716337"/>
            <a:ext cx="647700" cy="0"/>
          </a:xfrm>
          <a:prstGeom prst="straightConnector1">
            <a:avLst/>
          </a:prstGeom>
          <a:noFill/>
          <a:ln cap="flat" cmpd="sng" w="9525">
            <a:solidFill>
              <a:schemeClr val="dk1"/>
            </a:solidFill>
            <a:prstDash val="solid"/>
            <a:miter lim="8000"/>
            <a:headEnd len="sm" w="sm" type="none"/>
            <a:tailEnd len="med" w="med" type="triangle"/>
          </a:ln>
        </p:spPr>
      </p:cxnSp>
      <p:cxnSp>
        <p:nvCxnSpPr>
          <p:cNvPr id="431" name="Google Shape;431;p53"/>
          <p:cNvCxnSpPr/>
          <p:nvPr/>
        </p:nvCxnSpPr>
        <p:spPr>
          <a:xfrm flipH="1" rot="10800000">
            <a:off x="5292725" y="2565400"/>
            <a:ext cx="1079500" cy="935037"/>
          </a:xfrm>
          <a:prstGeom prst="straightConnector1">
            <a:avLst/>
          </a:prstGeom>
          <a:noFill/>
          <a:ln cap="flat" cmpd="sng" w="9525">
            <a:solidFill>
              <a:schemeClr val="dk1"/>
            </a:solidFill>
            <a:prstDash val="solid"/>
            <a:miter lim="8000"/>
            <a:headEnd len="sm" w="sm" type="none"/>
            <a:tailEnd len="med" w="med" type="triangle"/>
          </a:ln>
        </p:spPr>
      </p:cxnSp>
      <p:cxnSp>
        <p:nvCxnSpPr>
          <p:cNvPr id="432" name="Google Shape;432;p53"/>
          <p:cNvCxnSpPr/>
          <p:nvPr/>
        </p:nvCxnSpPr>
        <p:spPr>
          <a:xfrm>
            <a:off x="7308850" y="2565400"/>
            <a:ext cx="0" cy="792162"/>
          </a:xfrm>
          <a:prstGeom prst="straightConnector1">
            <a:avLst/>
          </a:prstGeom>
          <a:noFill/>
          <a:ln cap="flat" cmpd="sng" w="9525">
            <a:solidFill>
              <a:schemeClr val="dk1"/>
            </a:solidFill>
            <a:prstDash val="solid"/>
            <a:miter lim="8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nvSpPr>
        <p:spPr>
          <a:xfrm>
            <a:off x="214312" y="0"/>
            <a:ext cx="8715375" cy="12922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3CC33"/>
              </a:buClr>
              <a:buFont typeface="Times New Roman"/>
              <a:buNone/>
            </a:pPr>
            <a:r>
              <a:rPr b="1" i="0" lang="en-US" sz="5400" u="none" cap="none" strike="noStrike">
                <a:solidFill>
                  <a:srgbClr val="38761D"/>
                </a:solidFill>
                <a:latin typeface="Calibri"/>
                <a:ea typeface="Calibri"/>
                <a:cs typeface="Calibri"/>
                <a:sym typeface="Calibri"/>
              </a:rPr>
              <a:t>F</a:t>
            </a:r>
            <a:r>
              <a:rPr b="1" lang="en-US" sz="5400">
                <a:solidFill>
                  <a:srgbClr val="38761D"/>
                </a:solidFill>
                <a:latin typeface="Calibri"/>
                <a:ea typeface="Calibri"/>
                <a:cs typeface="Calibri"/>
                <a:sym typeface="Calibri"/>
              </a:rPr>
              <a:t>ertility Quiz</a:t>
            </a:r>
            <a:br>
              <a:rPr b="1" i="0" lang="en-US" sz="5400" u="none" cap="none" strike="noStrike">
                <a:solidFill>
                  <a:srgbClr val="38761D"/>
                </a:solidFill>
                <a:latin typeface="Calibri"/>
                <a:ea typeface="Calibri"/>
                <a:cs typeface="Calibri"/>
                <a:sym typeface="Calibri"/>
              </a:rPr>
            </a:br>
            <a:r>
              <a:rPr b="1" i="0" lang="en-US" sz="2400" u="none" cap="none" strike="noStrike">
                <a:solidFill>
                  <a:srgbClr val="38761D"/>
                </a:solidFill>
                <a:latin typeface="Calibri"/>
                <a:ea typeface="Calibri"/>
                <a:cs typeface="Calibri"/>
                <a:sym typeface="Calibri"/>
              </a:rPr>
              <a:t>Answer true or false to the following questions</a:t>
            </a:r>
            <a:endParaRPr>
              <a:solidFill>
                <a:srgbClr val="38761D"/>
              </a:solidFill>
              <a:latin typeface="Calibri"/>
              <a:ea typeface="Calibri"/>
              <a:cs typeface="Calibri"/>
              <a:sym typeface="Calibri"/>
            </a:endParaRPr>
          </a:p>
        </p:txBody>
      </p:sp>
      <p:sp>
        <p:nvSpPr>
          <p:cNvPr id="93" name="Google Shape;93;p18"/>
          <p:cNvSpPr txBox="1"/>
          <p:nvPr/>
        </p:nvSpPr>
        <p:spPr>
          <a:xfrm>
            <a:off x="214300" y="1595400"/>
            <a:ext cx="8846700" cy="5262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Men are only fertile for about two weeks out of every month</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A woman who has irregular periods is less likely to get pregnant</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Sperm live for as long as it takes to meet the egg</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A woman cannot get pregnant if she has intercourse during her period</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Women are most likely to ovulate two weeks before their period</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After ovulation the woman’s egg lives for about 3 days</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After menopause, women don’t ovulate at all</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You can always tell when your next period is due if you know when you ovulated</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A woman can ovulate twice during her menstrual cycle</a:t>
            </a:r>
            <a:endParaRPr>
              <a:solidFill>
                <a:srgbClr val="1C4587"/>
              </a:solidFill>
              <a:latin typeface="Calibri"/>
              <a:ea typeface="Calibri"/>
              <a:cs typeface="Calibri"/>
              <a:sym typeface="Calibri"/>
            </a:endParaRPr>
          </a:p>
          <a:p>
            <a:pPr indent="-609600" lvl="0" marL="609600" marR="0" rtl="0" algn="l">
              <a:lnSpc>
                <a:spcPct val="100000"/>
              </a:lnSpc>
              <a:spcBef>
                <a:spcPts val="0"/>
              </a:spcBef>
              <a:spcAft>
                <a:spcPts val="0"/>
              </a:spcAft>
              <a:buClr>
                <a:srgbClr val="1C4587"/>
              </a:buClr>
              <a:buSzPts val="2400"/>
              <a:buFont typeface="Calibri"/>
              <a:buAutoNum type="arabicPeriod"/>
            </a:pPr>
            <a:r>
              <a:rPr b="0" i="0" lang="en-US" sz="2400" u="none" cap="none" strike="noStrike">
                <a:solidFill>
                  <a:srgbClr val="1C4587"/>
                </a:solidFill>
                <a:latin typeface="Calibri"/>
                <a:ea typeface="Calibri"/>
                <a:cs typeface="Calibri"/>
                <a:sym typeface="Calibri"/>
              </a:rPr>
              <a:t>If a woman is breastfeeding, she cannot get pregnant</a:t>
            </a:r>
            <a:endParaRPr>
              <a:solidFill>
                <a:srgbClr val="1C4587"/>
              </a:solidFill>
              <a:latin typeface="Calibri"/>
              <a:ea typeface="Calibri"/>
              <a:cs typeface="Calibri"/>
              <a:sym typeface="Calibri"/>
            </a:endParaRPr>
          </a:p>
          <a:p>
            <a:pPr indent="-457200" lvl="0" marL="6096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accent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400" u="none">
              <a:solidFill>
                <a:schemeClr val="accent2"/>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4"/>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438" name="Google Shape;438;p54"/>
          <p:cNvSpPr txBox="1"/>
          <p:nvPr>
            <p:ph idx="4294967295" type="title"/>
          </p:nvPr>
        </p:nvSpPr>
        <p:spPr>
          <a:xfrm>
            <a:off x="395275" y="352987"/>
            <a:ext cx="7164300" cy="107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3200" u="none" cap="none" strike="noStrike">
                <a:solidFill>
                  <a:srgbClr val="38761D"/>
                </a:solidFill>
                <a:latin typeface="Calibri"/>
                <a:ea typeface="Calibri"/>
                <a:cs typeface="Calibri"/>
                <a:sym typeface="Calibri"/>
              </a:rPr>
              <a:t>Where do you see Natural Fertility NZ in this picture?</a:t>
            </a:r>
            <a:endParaRPr>
              <a:solidFill>
                <a:srgbClr val="38761D"/>
              </a:solidFill>
            </a:endParaRPr>
          </a:p>
        </p:txBody>
      </p:sp>
      <p:sp>
        <p:nvSpPr>
          <p:cNvPr id="439" name="Google Shape;439;p54"/>
          <p:cNvSpPr txBox="1"/>
          <p:nvPr/>
        </p:nvSpPr>
        <p:spPr>
          <a:xfrm>
            <a:off x="395287" y="2924175"/>
            <a:ext cx="3240000" cy="1657500"/>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Couple having problems</a:t>
            </a:r>
            <a:endParaRPr/>
          </a:p>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 conceiving</a:t>
            </a:r>
            <a:endParaRPr/>
          </a:p>
        </p:txBody>
      </p:sp>
      <p:sp>
        <p:nvSpPr>
          <p:cNvPr id="440" name="Google Shape;440;p54"/>
          <p:cNvSpPr txBox="1"/>
          <p:nvPr/>
        </p:nvSpPr>
        <p:spPr>
          <a:xfrm>
            <a:off x="4778900" y="3499212"/>
            <a:ext cx="1152600" cy="433500"/>
          </a:xfrm>
          <a:prstGeom prst="rect">
            <a:avLst/>
          </a:prstGeom>
          <a:solidFill>
            <a:schemeClr val="lt2"/>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GP</a:t>
            </a:r>
            <a:endParaRPr/>
          </a:p>
        </p:txBody>
      </p:sp>
      <p:sp>
        <p:nvSpPr>
          <p:cNvPr id="441" name="Google Shape;441;p54"/>
          <p:cNvSpPr txBox="1"/>
          <p:nvPr/>
        </p:nvSpPr>
        <p:spPr>
          <a:xfrm>
            <a:off x="6588125" y="3357562"/>
            <a:ext cx="1944600" cy="719100"/>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2000" u="none">
                <a:solidFill>
                  <a:schemeClr val="dk1"/>
                </a:solidFill>
                <a:latin typeface="Calibri"/>
                <a:ea typeface="Calibri"/>
                <a:cs typeface="Calibri"/>
                <a:sym typeface="Calibri"/>
              </a:rPr>
              <a:t>Infertility Clinic</a:t>
            </a:r>
            <a:endParaRPr/>
          </a:p>
        </p:txBody>
      </p:sp>
      <p:sp>
        <p:nvSpPr>
          <p:cNvPr id="442" name="Google Shape;442;p54"/>
          <p:cNvSpPr txBox="1"/>
          <p:nvPr/>
        </p:nvSpPr>
        <p:spPr>
          <a:xfrm>
            <a:off x="5601925" y="1962938"/>
            <a:ext cx="2233500" cy="504900"/>
          </a:xfrm>
          <a:prstGeom prst="rect">
            <a:avLst/>
          </a:prstGeom>
          <a:solidFill>
            <a:srgbClr val="CFE2F3"/>
          </a:solid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a:solidFill>
                  <a:schemeClr val="dk1"/>
                </a:solidFill>
                <a:latin typeface="Calibri"/>
                <a:ea typeface="Calibri"/>
                <a:cs typeface="Calibri"/>
                <a:sym typeface="Calibri"/>
              </a:rPr>
              <a:t>Specialist</a:t>
            </a:r>
            <a:endParaRPr/>
          </a:p>
        </p:txBody>
      </p:sp>
      <p:cxnSp>
        <p:nvCxnSpPr>
          <p:cNvPr id="443" name="Google Shape;443;p54"/>
          <p:cNvCxnSpPr>
            <a:stCxn id="439" idx="3"/>
          </p:cNvCxnSpPr>
          <p:nvPr/>
        </p:nvCxnSpPr>
        <p:spPr>
          <a:xfrm>
            <a:off x="3635287" y="3752925"/>
            <a:ext cx="1028100" cy="3300"/>
          </a:xfrm>
          <a:prstGeom prst="straightConnector1">
            <a:avLst/>
          </a:prstGeom>
          <a:noFill/>
          <a:ln cap="flat" cmpd="sng" w="9525">
            <a:solidFill>
              <a:schemeClr val="dk1"/>
            </a:solidFill>
            <a:prstDash val="solid"/>
            <a:miter lim="8000"/>
            <a:headEnd len="sm" w="sm" type="none"/>
            <a:tailEnd len="med" w="med" type="triangle"/>
          </a:ln>
        </p:spPr>
      </p:cxnSp>
      <p:cxnSp>
        <p:nvCxnSpPr>
          <p:cNvPr id="444" name="Google Shape;444;p54"/>
          <p:cNvCxnSpPr/>
          <p:nvPr/>
        </p:nvCxnSpPr>
        <p:spPr>
          <a:xfrm flipH="1" rot="10800000">
            <a:off x="6006150" y="3711150"/>
            <a:ext cx="507300" cy="9600"/>
          </a:xfrm>
          <a:prstGeom prst="straightConnector1">
            <a:avLst/>
          </a:prstGeom>
          <a:noFill/>
          <a:ln cap="flat" cmpd="sng" w="9525">
            <a:solidFill>
              <a:schemeClr val="dk1"/>
            </a:solidFill>
            <a:prstDash val="solid"/>
            <a:miter lim="8000"/>
            <a:headEnd len="sm" w="sm" type="none"/>
            <a:tailEnd len="med" w="med" type="triangle"/>
          </a:ln>
        </p:spPr>
      </p:cxnSp>
      <p:cxnSp>
        <p:nvCxnSpPr>
          <p:cNvPr id="445" name="Google Shape;445;p54"/>
          <p:cNvCxnSpPr/>
          <p:nvPr/>
        </p:nvCxnSpPr>
        <p:spPr>
          <a:xfrm flipH="1" rot="10800000">
            <a:off x="5420700" y="2565300"/>
            <a:ext cx="951300" cy="827400"/>
          </a:xfrm>
          <a:prstGeom prst="straightConnector1">
            <a:avLst/>
          </a:prstGeom>
          <a:noFill/>
          <a:ln cap="flat" cmpd="sng" w="9525">
            <a:solidFill>
              <a:schemeClr val="dk1"/>
            </a:solidFill>
            <a:prstDash val="solid"/>
            <a:miter lim="8000"/>
            <a:headEnd len="sm" w="sm" type="none"/>
            <a:tailEnd len="med" w="med" type="triangle"/>
          </a:ln>
        </p:spPr>
      </p:cxnSp>
      <p:cxnSp>
        <p:nvCxnSpPr>
          <p:cNvPr id="446" name="Google Shape;446;p54"/>
          <p:cNvCxnSpPr/>
          <p:nvPr/>
        </p:nvCxnSpPr>
        <p:spPr>
          <a:xfrm>
            <a:off x="7496650" y="2516550"/>
            <a:ext cx="0" cy="792300"/>
          </a:xfrm>
          <a:prstGeom prst="straightConnector1">
            <a:avLst/>
          </a:prstGeom>
          <a:noFill/>
          <a:ln cap="flat" cmpd="sng" w="9525">
            <a:solidFill>
              <a:schemeClr val="dk1"/>
            </a:solidFill>
            <a:prstDash val="solid"/>
            <a:miter lim="8000"/>
            <a:headEnd len="sm" w="sm" type="none"/>
            <a:tailEnd len="med" w="med" type="triangle"/>
          </a:ln>
        </p:spPr>
      </p:cxnSp>
      <p:sp>
        <p:nvSpPr>
          <p:cNvPr id="447" name="Google Shape;447;p54"/>
          <p:cNvSpPr txBox="1"/>
          <p:nvPr/>
        </p:nvSpPr>
        <p:spPr>
          <a:xfrm>
            <a:off x="5139275" y="4964050"/>
            <a:ext cx="2895600" cy="504900"/>
          </a:xfrm>
          <a:prstGeom prst="rect">
            <a:avLst/>
          </a:prstGeom>
          <a:solidFill>
            <a:srgbClr val="C9DAF8"/>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NFNZ Fertility Educators</a:t>
            </a:r>
            <a:endParaRPr sz="1800">
              <a:latin typeface="Calibri"/>
              <a:ea typeface="Calibri"/>
              <a:cs typeface="Calibri"/>
              <a:sym typeface="Calibri"/>
            </a:endParaRPr>
          </a:p>
        </p:txBody>
      </p:sp>
      <p:cxnSp>
        <p:nvCxnSpPr>
          <p:cNvPr id="448" name="Google Shape;448;p54"/>
          <p:cNvCxnSpPr>
            <a:endCxn id="447" idx="1"/>
          </p:cNvCxnSpPr>
          <p:nvPr/>
        </p:nvCxnSpPr>
        <p:spPr>
          <a:xfrm>
            <a:off x="3624575" y="4183900"/>
            <a:ext cx="1514700" cy="1032600"/>
          </a:xfrm>
          <a:prstGeom prst="straightConnector1">
            <a:avLst/>
          </a:prstGeom>
          <a:noFill/>
          <a:ln cap="flat" cmpd="sng" w="9525">
            <a:solidFill>
              <a:schemeClr val="dk2"/>
            </a:solidFill>
            <a:prstDash val="solid"/>
            <a:round/>
            <a:headEnd len="med" w="med" type="none"/>
            <a:tailEnd len="med" w="med" type="none"/>
          </a:ln>
        </p:spPr>
      </p:cxnSp>
      <p:cxnSp>
        <p:nvCxnSpPr>
          <p:cNvPr id="449" name="Google Shape;449;p54"/>
          <p:cNvCxnSpPr>
            <a:stCxn id="442" idx="1"/>
          </p:cNvCxnSpPr>
          <p:nvPr/>
        </p:nvCxnSpPr>
        <p:spPr>
          <a:xfrm rot="10800000">
            <a:off x="4475425" y="2212388"/>
            <a:ext cx="1126500" cy="3000"/>
          </a:xfrm>
          <a:prstGeom prst="straightConnector1">
            <a:avLst/>
          </a:prstGeom>
          <a:noFill/>
          <a:ln cap="flat" cmpd="sng" w="9525">
            <a:solidFill>
              <a:schemeClr val="dk2"/>
            </a:solidFill>
            <a:prstDash val="solid"/>
            <a:round/>
            <a:headEnd len="med" w="med" type="none"/>
            <a:tailEnd len="med" w="med" type="none"/>
          </a:ln>
        </p:spPr>
      </p:cxnSp>
      <p:cxnSp>
        <p:nvCxnSpPr>
          <p:cNvPr id="450" name="Google Shape;450;p54"/>
          <p:cNvCxnSpPr/>
          <p:nvPr/>
        </p:nvCxnSpPr>
        <p:spPr>
          <a:xfrm>
            <a:off x="4475600" y="2217375"/>
            <a:ext cx="6000" cy="2991300"/>
          </a:xfrm>
          <a:prstGeom prst="straightConnector1">
            <a:avLst/>
          </a:prstGeom>
          <a:noFill/>
          <a:ln cap="flat" cmpd="sng" w="9525">
            <a:solidFill>
              <a:schemeClr val="dk2"/>
            </a:solidFill>
            <a:prstDash val="solid"/>
            <a:round/>
            <a:headEnd len="med" w="med" type="none"/>
            <a:tailEnd len="med" w="med" type="none"/>
          </a:ln>
        </p:spPr>
      </p:cxnSp>
      <p:cxnSp>
        <p:nvCxnSpPr>
          <p:cNvPr id="451" name="Google Shape;451;p54"/>
          <p:cNvCxnSpPr/>
          <p:nvPr/>
        </p:nvCxnSpPr>
        <p:spPr>
          <a:xfrm>
            <a:off x="7496650" y="4196200"/>
            <a:ext cx="0" cy="648300"/>
          </a:xfrm>
          <a:prstGeom prst="straightConnector1">
            <a:avLst/>
          </a:prstGeom>
          <a:noFill/>
          <a:ln cap="flat" cmpd="sng" w="9525">
            <a:solidFill>
              <a:schemeClr val="dk2"/>
            </a:solidFill>
            <a:prstDash val="solid"/>
            <a:round/>
            <a:headEnd len="med" w="med" type="none"/>
            <a:tailEnd len="med" w="med" type="triangle"/>
          </a:ln>
        </p:spPr>
      </p:cxnSp>
      <p:cxnSp>
        <p:nvCxnSpPr>
          <p:cNvPr id="452" name="Google Shape;452;p54"/>
          <p:cNvCxnSpPr/>
          <p:nvPr/>
        </p:nvCxnSpPr>
        <p:spPr>
          <a:xfrm>
            <a:off x="5332725" y="4030175"/>
            <a:ext cx="7500" cy="836400"/>
          </a:xfrm>
          <a:prstGeom prst="straightConnector1">
            <a:avLst/>
          </a:prstGeom>
          <a:noFill/>
          <a:ln cap="flat" cmpd="sng" w="9525">
            <a:solidFill>
              <a:schemeClr val="dk2"/>
            </a:solidFill>
            <a:prstDash val="solid"/>
            <a:round/>
            <a:headEnd len="med" w="med" type="none"/>
            <a:tailEnd len="med" w="med" type="triangle"/>
          </a:ln>
        </p:spPr>
      </p:cxnSp>
      <p:cxnSp>
        <p:nvCxnSpPr>
          <p:cNvPr id="453" name="Google Shape;453;p54"/>
          <p:cNvCxnSpPr>
            <a:endCxn id="447" idx="1"/>
          </p:cNvCxnSpPr>
          <p:nvPr/>
        </p:nvCxnSpPr>
        <p:spPr>
          <a:xfrm>
            <a:off x="4487675" y="5196700"/>
            <a:ext cx="651600" cy="19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5"/>
          <p:cNvSpPr txBox="1"/>
          <p:nvPr>
            <p:ph type="ctrTitle"/>
          </p:nvPr>
        </p:nvSpPr>
        <p:spPr>
          <a:xfrm>
            <a:off x="685800" y="2286000"/>
            <a:ext cx="7772400" cy="3886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       </a:t>
            </a:r>
            <a:endParaRPr/>
          </a:p>
        </p:txBody>
      </p:sp>
      <p:sp>
        <p:nvSpPr>
          <p:cNvPr id="460" name="Google Shape;460;p55"/>
          <p:cNvSpPr txBox="1"/>
          <p:nvPr>
            <p:ph idx="1" type="subTitle"/>
          </p:nvPr>
        </p:nvSpPr>
        <p:spPr>
          <a:xfrm>
            <a:off x="585050" y="1195375"/>
            <a:ext cx="7643700" cy="50670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rgbClr val="898989"/>
              </a:buClr>
              <a:buFont typeface="Arial"/>
              <a:buNone/>
            </a:pPr>
            <a:r>
              <a:t/>
            </a:r>
            <a:endParaRPr b="0" i="0" sz="1900" u="sng">
              <a:solidFill>
                <a:srgbClr val="1C4587"/>
              </a:solidFill>
              <a:latin typeface="Tahoma"/>
              <a:ea typeface="Tahoma"/>
              <a:cs typeface="Tahoma"/>
              <a:sym typeface="Tahoma"/>
            </a:endParaRPr>
          </a:p>
          <a:p>
            <a:pPr indent="-12700" lvl="0" marL="0" marR="0" rtl="0" algn="l">
              <a:lnSpc>
                <a:spcPct val="150000"/>
              </a:lnSpc>
              <a:spcBef>
                <a:spcPts val="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An understanding of their menstrual cycle</a:t>
            </a:r>
            <a:endParaRPr sz="2400">
              <a:solidFill>
                <a:srgbClr val="1C4587"/>
              </a:solidFill>
              <a:latin typeface="Calibri"/>
              <a:ea typeface="Calibri"/>
              <a:cs typeface="Calibri"/>
              <a:sym typeface="Calibri"/>
            </a:endParaRPr>
          </a:p>
          <a:p>
            <a:pPr indent="-12700" lvl="0" marL="0" marR="0" rtl="0" algn="l">
              <a:lnSpc>
                <a:spcPct val="150000"/>
              </a:lnSpc>
              <a:spcBef>
                <a:spcPts val="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Able to recognise the signs and symptoms of fertility</a:t>
            </a:r>
            <a:endParaRPr sz="2400">
              <a:solidFill>
                <a:srgbClr val="1C4587"/>
              </a:solidFill>
              <a:latin typeface="Calibri"/>
              <a:ea typeface="Calibri"/>
              <a:cs typeface="Calibri"/>
              <a:sym typeface="Calibri"/>
            </a:endParaRPr>
          </a:p>
          <a:p>
            <a:pPr indent="-12700" lvl="0" marL="0" marR="0" rtl="0" algn="l">
              <a:lnSpc>
                <a:spcPct val="150000"/>
              </a:lnSpc>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Able to understand what these signs mean</a:t>
            </a:r>
            <a:endParaRPr i="0" sz="2400" u="none">
              <a:solidFill>
                <a:srgbClr val="1C4587"/>
              </a:solidFill>
              <a:latin typeface="Calibri"/>
              <a:ea typeface="Calibri"/>
              <a:cs typeface="Calibri"/>
              <a:sym typeface="Calibri"/>
            </a:endParaRPr>
          </a:p>
          <a:p>
            <a:pPr indent="-12700" lvl="0" marL="0" marR="0" rtl="0" algn="l">
              <a:lnSpc>
                <a:spcPct val="150000"/>
              </a:lnSpc>
              <a:spcBef>
                <a:spcPts val="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The ability to determine, </a:t>
            </a:r>
            <a:r>
              <a:rPr i="0" lang="en-US" sz="2400" u="sng">
                <a:solidFill>
                  <a:srgbClr val="1C4587"/>
                </a:solidFill>
                <a:latin typeface="Calibri"/>
                <a:ea typeface="Calibri"/>
                <a:cs typeface="Calibri"/>
                <a:sym typeface="Calibri"/>
              </a:rPr>
              <a:t>every</a:t>
            </a:r>
            <a:r>
              <a:rPr i="0" lang="en-US" sz="2400" u="none">
                <a:solidFill>
                  <a:srgbClr val="1C4587"/>
                </a:solidFill>
                <a:latin typeface="Calibri"/>
                <a:ea typeface="Calibri"/>
                <a:cs typeface="Calibri"/>
                <a:sym typeface="Calibri"/>
              </a:rPr>
              <a:t> cycle, the few days it</a:t>
            </a:r>
            <a:br>
              <a:rPr i="0" lang="en-US" sz="2400" u="none">
                <a:solidFill>
                  <a:srgbClr val="1C4587"/>
                </a:solidFill>
                <a:latin typeface="Calibri"/>
                <a:ea typeface="Calibri"/>
                <a:cs typeface="Calibri"/>
                <a:sym typeface="Calibri"/>
              </a:rPr>
            </a:br>
            <a:r>
              <a:rPr i="0" lang="en-US" sz="2400" u="none">
                <a:solidFill>
                  <a:srgbClr val="1C4587"/>
                </a:solidFill>
                <a:latin typeface="Calibri"/>
                <a:ea typeface="Calibri"/>
                <a:cs typeface="Calibri"/>
                <a:sym typeface="Calibri"/>
              </a:rPr>
              <a:t>   	is possible for the woman to conceive</a:t>
            </a:r>
            <a:endParaRPr i="0" sz="2400" u="none">
              <a:solidFill>
                <a:srgbClr val="1C4587"/>
              </a:solidFill>
              <a:latin typeface="Calibri"/>
              <a:ea typeface="Calibri"/>
              <a:cs typeface="Calibri"/>
              <a:sym typeface="Calibri"/>
            </a:endParaRPr>
          </a:p>
          <a:p>
            <a:pPr indent="-12700" lvl="0" marL="0" marR="0" rtl="0" algn="l">
              <a:lnSpc>
                <a:spcPct val="150000"/>
              </a:lnSpc>
              <a:spcBef>
                <a:spcPts val="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Enables intercourse to be timed appropriately to </a:t>
            </a:r>
            <a:endParaRPr sz="2400">
              <a:solidFill>
                <a:srgbClr val="1C4587"/>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Font typeface="Arial"/>
              <a:buNone/>
            </a:pPr>
            <a:r>
              <a:rPr i="0" lang="en-US" sz="2400" u="none">
                <a:solidFill>
                  <a:srgbClr val="1C4587"/>
                </a:solidFill>
                <a:latin typeface="Calibri"/>
                <a:ea typeface="Calibri"/>
                <a:cs typeface="Calibri"/>
                <a:sym typeface="Calibri"/>
              </a:rPr>
              <a:t>   	MAXIMISE THE CHANCES OF CONCEPTION</a:t>
            </a:r>
            <a:endParaRPr i="0" sz="2400" u="none">
              <a:solidFill>
                <a:srgbClr val="1C4587"/>
              </a:solidFill>
              <a:latin typeface="Calibri"/>
              <a:ea typeface="Calibri"/>
              <a:cs typeface="Calibri"/>
              <a:sym typeface="Calibri"/>
            </a:endParaRPr>
          </a:p>
          <a:p>
            <a:pPr indent="-12700" lvl="0" marL="0" marR="0" rtl="0" algn="l">
              <a:lnSpc>
                <a:spcPct val="150000"/>
              </a:lnSpc>
              <a:spcBef>
                <a:spcPts val="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Recognition of peak fertility day enhances chances </a:t>
            </a:r>
            <a:br>
              <a:rPr i="0" lang="en-US" sz="2400" u="none">
                <a:solidFill>
                  <a:srgbClr val="1C4587"/>
                </a:solidFill>
                <a:latin typeface="Calibri"/>
                <a:ea typeface="Calibri"/>
                <a:cs typeface="Calibri"/>
                <a:sym typeface="Calibri"/>
              </a:rPr>
            </a:br>
            <a:r>
              <a:rPr i="0" lang="en-US" sz="2400" u="none">
                <a:solidFill>
                  <a:srgbClr val="1C4587"/>
                </a:solidFill>
                <a:latin typeface="Calibri"/>
                <a:ea typeface="Calibri"/>
                <a:cs typeface="Calibri"/>
                <a:sym typeface="Calibri"/>
              </a:rPr>
              <a:t>    	of pregnancy in couples</a:t>
            </a:r>
            <a:endParaRPr sz="2400">
              <a:solidFill>
                <a:srgbClr val="1C4587"/>
              </a:solidFill>
              <a:latin typeface="Calibri"/>
              <a:ea typeface="Calibri"/>
              <a:cs typeface="Calibri"/>
              <a:sym typeface="Calibri"/>
            </a:endParaRPr>
          </a:p>
          <a:p>
            <a:pPr indent="0" lvl="0" marL="0" marR="0" rtl="0" algn="l">
              <a:lnSpc>
                <a:spcPct val="90000"/>
              </a:lnSpc>
              <a:spcBef>
                <a:spcPts val="0"/>
              </a:spcBef>
              <a:spcAft>
                <a:spcPts val="0"/>
              </a:spcAft>
              <a:buClr>
                <a:srgbClr val="888888"/>
              </a:buClr>
              <a:buFont typeface="Arial"/>
              <a:buNone/>
            </a:pPr>
            <a:r>
              <a:t/>
            </a:r>
            <a:endParaRPr b="0" i="0" sz="1900" u="none">
              <a:solidFill>
                <a:srgbClr val="898989"/>
              </a:solidFill>
              <a:latin typeface="Tahoma"/>
              <a:ea typeface="Tahoma"/>
              <a:cs typeface="Tahoma"/>
              <a:sym typeface="Tahoma"/>
            </a:endParaRPr>
          </a:p>
          <a:p>
            <a:pPr indent="0" lvl="0" marL="0" marR="0" rtl="0" algn="l">
              <a:lnSpc>
                <a:spcPct val="90000"/>
              </a:lnSpc>
              <a:spcBef>
                <a:spcPts val="0"/>
              </a:spcBef>
              <a:spcAft>
                <a:spcPts val="0"/>
              </a:spcAft>
              <a:buClr>
                <a:srgbClr val="888888"/>
              </a:buClr>
              <a:buFont typeface="Arial"/>
              <a:buNone/>
            </a:pPr>
            <a:r>
              <a:t/>
            </a:r>
            <a:endParaRPr b="0" i="0" sz="1700" u="none">
              <a:solidFill>
                <a:srgbClr val="898989"/>
              </a:solidFill>
              <a:latin typeface="Tahoma"/>
              <a:ea typeface="Tahoma"/>
              <a:cs typeface="Tahoma"/>
              <a:sym typeface="Tahoma"/>
            </a:endParaRPr>
          </a:p>
          <a:p>
            <a:pPr indent="0" lvl="0" marL="0" marR="0" rtl="0" algn="ctr">
              <a:spcBef>
                <a:spcPts val="340"/>
              </a:spcBef>
              <a:spcAft>
                <a:spcPts val="0"/>
              </a:spcAft>
              <a:buClr>
                <a:srgbClr val="888888"/>
              </a:buClr>
              <a:buFont typeface="Arial"/>
              <a:buNone/>
            </a:pPr>
            <a:r>
              <a:t/>
            </a:r>
            <a:endParaRPr b="0" i="0" sz="1700" u="none">
              <a:solidFill>
                <a:srgbClr val="898989"/>
              </a:solidFill>
              <a:latin typeface="Tahoma"/>
              <a:ea typeface="Tahoma"/>
              <a:cs typeface="Tahoma"/>
              <a:sym typeface="Tahoma"/>
            </a:endParaRPr>
          </a:p>
        </p:txBody>
      </p:sp>
      <p:sp>
        <p:nvSpPr>
          <p:cNvPr id="461" name="Google Shape;461;p55"/>
          <p:cNvSpPr txBox="1"/>
          <p:nvPr/>
        </p:nvSpPr>
        <p:spPr>
          <a:xfrm>
            <a:off x="4314825" y="5195887"/>
            <a:ext cx="1841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p55"/>
          <p:cNvSpPr txBox="1"/>
          <p:nvPr/>
        </p:nvSpPr>
        <p:spPr>
          <a:xfrm>
            <a:off x="3743325" y="738187"/>
            <a:ext cx="1841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p55"/>
          <p:cNvSpPr txBox="1"/>
          <p:nvPr/>
        </p:nvSpPr>
        <p:spPr>
          <a:xfrm>
            <a:off x="287250" y="427825"/>
            <a:ext cx="8569500" cy="1077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3200" u="none">
                <a:solidFill>
                  <a:srgbClr val="38761D"/>
                </a:solidFill>
                <a:latin typeface="Calibri"/>
                <a:ea typeface="Calibri"/>
                <a:cs typeface="Calibri"/>
                <a:sym typeface="Calibri"/>
              </a:rPr>
              <a:t>Benefits of Fertility Awareness for the client</a:t>
            </a:r>
            <a:endParaRPr>
              <a:solidFill>
                <a:srgbClr val="38761D"/>
              </a:solidFill>
              <a:latin typeface="Calibri"/>
              <a:ea typeface="Calibri"/>
              <a:cs typeface="Calibri"/>
              <a:sym typeface="Calibri"/>
            </a:endParaRPr>
          </a:p>
        </p:txBody>
      </p:sp>
      <p:sp>
        <p:nvSpPr>
          <p:cNvPr id="464" name="Google Shape;464;p5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6"/>
          <p:cNvSpPr txBox="1"/>
          <p:nvPr>
            <p:ph idx="1" type="subTitle"/>
          </p:nvPr>
        </p:nvSpPr>
        <p:spPr>
          <a:xfrm>
            <a:off x="581000" y="1150975"/>
            <a:ext cx="8019900" cy="4797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888888"/>
              </a:buClr>
              <a:buFont typeface="Arial"/>
              <a:buNone/>
            </a:pPr>
            <a:r>
              <a:t/>
            </a:r>
            <a:endParaRPr i="0" sz="1700" u="sng">
              <a:solidFill>
                <a:srgbClr val="006699"/>
              </a:solidFill>
              <a:latin typeface="Calibri"/>
              <a:ea typeface="Calibri"/>
              <a:cs typeface="Calibri"/>
              <a:sym typeface="Calibri"/>
            </a:endParaRPr>
          </a:p>
          <a:p>
            <a:pPr indent="-381000" lvl="0" marL="457200" rtl="0" algn="l">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Empowering</a:t>
            </a:r>
            <a:endParaRPr sz="2400">
              <a:solidFill>
                <a:srgbClr val="1C4587"/>
              </a:solidFill>
              <a:latin typeface="Calibri"/>
              <a:ea typeface="Calibri"/>
              <a:cs typeface="Calibri"/>
              <a:sym typeface="Calibri"/>
            </a:endParaRPr>
          </a:p>
          <a:p>
            <a:pPr indent="-381000" lvl="0" marL="457200" rtl="0" algn="l">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Reduces stress levels</a:t>
            </a:r>
            <a:endParaRPr sz="2400">
              <a:solidFill>
                <a:srgbClr val="1C4587"/>
              </a:solidFill>
              <a:latin typeface="Calibri"/>
              <a:ea typeface="Calibri"/>
              <a:cs typeface="Calibri"/>
              <a:sym typeface="Calibri"/>
            </a:endParaRPr>
          </a:p>
          <a:p>
            <a:pPr indent="-381000" lvl="0" marL="457200" rtl="0" algn="l">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Allows couples to be more in control and involved in their diagnosis and treatment</a:t>
            </a:r>
            <a:endParaRPr sz="2400">
              <a:solidFill>
                <a:srgbClr val="1C4587"/>
              </a:solidFill>
              <a:latin typeface="Calibri"/>
              <a:ea typeface="Calibri"/>
              <a:cs typeface="Calibri"/>
              <a:sym typeface="Calibri"/>
            </a:endParaRPr>
          </a:p>
          <a:p>
            <a:pPr indent="-381000" lvl="0" marL="457200" rtl="0" algn="l">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Supports a woman’s decision to breastfeed while</a:t>
            </a:r>
            <a:r>
              <a:rPr lang="en-US" sz="2400">
                <a:solidFill>
                  <a:srgbClr val="1C4587"/>
                </a:solidFill>
                <a:latin typeface="Calibri"/>
                <a:ea typeface="Calibri"/>
                <a:cs typeface="Calibri"/>
                <a:sym typeface="Calibri"/>
              </a:rPr>
              <a:t> </a:t>
            </a:r>
            <a:r>
              <a:rPr lang="en-US" sz="2400">
                <a:solidFill>
                  <a:srgbClr val="1C4587"/>
                </a:solidFill>
                <a:latin typeface="Calibri"/>
                <a:ea typeface="Calibri"/>
                <a:cs typeface="Calibri"/>
                <a:sym typeface="Calibri"/>
              </a:rPr>
              <a:t>giving contraceptive cover</a:t>
            </a:r>
            <a:endParaRPr sz="2400">
              <a:solidFill>
                <a:srgbClr val="1C4587"/>
              </a:solidFill>
              <a:latin typeface="Calibri"/>
              <a:ea typeface="Calibri"/>
              <a:cs typeface="Calibri"/>
              <a:sym typeface="Calibri"/>
            </a:endParaRPr>
          </a:p>
          <a:p>
            <a:pPr indent="-381000" lvl="0" marL="457200" rtl="0" algn="l">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A contraceptive method which works with the</a:t>
            </a:r>
            <a:r>
              <a:rPr lang="en-US" sz="2400">
                <a:solidFill>
                  <a:srgbClr val="1C4587"/>
                </a:solidFill>
                <a:latin typeface="Calibri"/>
                <a:ea typeface="Calibri"/>
                <a:cs typeface="Calibri"/>
                <a:sym typeface="Calibri"/>
              </a:rPr>
              <a:t> client's</a:t>
            </a:r>
            <a:r>
              <a:rPr lang="en-US" sz="2400">
                <a:solidFill>
                  <a:srgbClr val="1C4587"/>
                </a:solidFill>
                <a:latin typeface="Calibri"/>
                <a:ea typeface="Calibri"/>
                <a:cs typeface="Calibri"/>
                <a:sym typeface="Calibri"/>
              </a:rPr>
              <a:t> belief system</a:t>
            </a:r>
            <a:endParaRPr sz="2400">
              <a:solidFill>
                <a:srgbClr val="1C4587"/>
              </a:solidFill>
              <a:latin typeface="Calibri"/>
              <a:ea typeface="Calibri"/>
              <a:cs typeface="Calibri"/>
              <a:sym typeface="Calibri"/>
            </a:endParaRPr>
          </a:p>
          <a:p>
            <a:pPr indent="-381000" lvl="0" marL="457200" rtl="0" algn="l">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A shared approach to contraception</a:t>
            </a:r>
            <a:endParaRPr sz="2400">
              <a:solidFill>
                <a:srgbClr val="1C4587"/>
              </a:solidFill>
              <a:latin typeface="Calibri"/>
              <a:ea typeface="Calibri"/>
              <a:cs typeface="Calibri"/>
              <a:sym typeface="Calibri"/>
            </a:endParaRPr>
          </a:p>
          <a:p>
            <a:pPr indent="0" lvl="0" marL="0" marR="0" rtl="0" algn="l">
              <a:lnSpc>
                <a:spcPct val="80000"/>
              </a:lnSpc>
              <a:spcBef>
                <a:spcPts val="340"/>
              </a:spcBef>
              <a:spcAft>
                <a:spcPts val="0"/>
              </a:spcAft>
              <a:buClr>
                <a:srgbClr val="888888"/>
              </a:buClr>
              <a:buFont typeface="Arial"/>
              <a:buNone/>
            </a:pPr>
            <a:r>
              <a:t/>
            </a:r>
            <a:endParaRPr b="0" i="0" sz="2400" u="none">
              <a:solidFill>
                <a:schemeClr val="dk2"/>
              </a:solidFill>
              <a:latin typeface="Tahoma"/>
              <a:ea typeface="Tahoma"/>
              <a:cs typeface="Tahoma"/>
              <a:sym typeface="Tahoma"/>
            </a:endParaRPr>
          </a:p>
          <a:p>
            <a:pPr indent="0" lvl="0" marL="0" marR="0" rtl="0" algn="ctr">
              <a:lnSpc>
                <a:spcPct val="80000"/>
              </a:lnSpc>
              <a:spcBef>
                <a:spcPts val="340"/>
              </a:spcBef>
              <a:spcAft>
                <a:spcPts val="0"/>
              </a:spcAft>
              <a:buClr>
                <a:schemeClr val="lt1"/>
              </a:buClr>
              <a:buFont typeface="Arial"/>
              <a:buNone/>
            </a:pPr>
            <a:r>
              <a:rPr b="1" i="0" lang="en-US" sz="2400" u="none">
                <a:solidFill>
                  <a:srgbClr val="38761D"/>
                </a:solidFill>
                <a:latin typeface="Calibri"/>
                <a:ea typeface="Calibri"/>
                <a:cs typeface="Calibri"/>
                <a:sym typeface="Calibri"/>
              </a:rPr>
              <a:t>“I wish I’d known about this before!”</a:t>
            </a:r>
            <a:endParaRPr sz="2400">
              <a:solidFill>
                <a:srgbClr val="38761D"/>
              </a:solidFill>
              <a:latin typeface="Calibri"/>
              <a:ea typeface="Calibri"/>
              <a:cs typeface="Calibri"/>
              <a:sym typeface="Calibri"/>
            </a:endParaRPr>
          </a:p>
          <a:p>
            <a:pPr indent="0" lvl="0" marL="0" marR="0" rtl="0" algn="ctr">
              <a:spcBef>
                <a:spcPts val="340"/>
              </a:spcBef>
              <a:spcAft>
                <a:spcPts val="0"/>
              </a:spcAft>
              <a:buClr>
                <a:srgbClr val="888888"/>
              </a:buClr>
              <a:buFont typeface="Arial"/>
              <a:buNone/>
            </a:pPr>
            <a:r>
              <a:t/>
            </a:r>
            <a:endParaRPr b="1" i="0" sz="2400" u="none">
              <a:solidFill>
                <a:schemeClr val="dk2"/>
              </a:solidFill>
              <a:latin typeface="Tahoma"/>
              <a:ea typeface="Tahoma"/>
              <a:cs typeface="Tahoma"/>
              <a:sym typeface="Tahoma"/>
            </a:endParaRPr>
          </a:p>
        </p:txBody>
      </p:sp>
      <p:sp>
        <p:nvSpPr>
          <p:cNvPr id="470" name="Google Shape;470;p56"/>
          <p:cNvSpPr txBox="1"/>
          <p:nvPr/>
        </p:nvSpPr>
        <p:spPr>
          <a:xfrm>
            <a:off x="4784725" y="5640387"/>
            <a:ext cx="1841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1" name="Google Shape;471;p56"/>
          <p:cNvSpPr txBox="1"/>
          <p:nvPr/>
        </p:nvSpPr>
        <p:spPr>
          <a:xfrm>
            <a:off x="4911725" y="585787"/>
            <a:ext cx="1841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2" name="Google Shape;472;p56"/>
          <p:cNvSpPr txBox="1"/>
          <p:nvPr>
            <p:ph type="ctrTitle"/>
          </p:nvPr>
        </p:nvSpPr>
        <p:spPr>
          <a:xfrm>
            <a:off x="0" y="585775"/>
            <a:ext cx="9144000" cy="904200"/>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3600" u="none" cap="none" strike="noStrike">
                <a:solidFill>
                  <a:srgbClr val="38761D"/>
                </a:solidFill>
                <a:latin typeface="Calibri"/>
                <a:ea typeface="Calibri"/>
                <a:cs typeface="Calibri"/>
                <a:sym typeface="Calibri"/>
              </a:rPr>
              <a:t>Benefits for the client</a:t>
            </a:r>
            <a:br>
              <a:rPr b="1" i="0" lang="en-US" sz="3600" u="none" cap="none" strike="noStrike">
                <a:solidFill>
                  <a:srgbClr val="38761D"/>
                </a:solidFill>
                <a:latin typeface="Calibri"/>
                <a:ea typeface="Calibri"/>
                <a:cs typeface="Calibri"/>
                <a:sym typeface="Calibri"/>
              </a:rPr>
            </a:br>
            <a:r>
              <a:rPr b="1" i="0" lang="en-US" sz="3600" u="none" cap="none" strike="noStrike">
                <a:solidFill>
                  <a:srgbClr val="38761D"/>
                </a:solidFill>
                <a:latin typeface="Calibri"/>
                <a:ea typeface="Calibri"/>
                <a:cs typeface="Calibri"/>
                <a:sym typeface="Calibri"/>
              </a:rPr>
              <a:t> continued</a:t>
            </a:r>
            <a:br>
              <a:rPr b="1" i="0" lang="en-US" sz="2900" u="none" cap="none" strike="noStrike">
                <a:solidFill>
                  <a:schemeClr val="dk1"/>
                </a:solidFill>
                <a:latin typeface="Tahoma"/>
                <a:ea typeface="Tahoma"/>
                <a:cs typeface="Tahoma"/>
                <a:sym typeface="Tahoma"/>
              </a:rPr>
            </a:br>
            <a:endParaRPr/>
          </a:p>
        </p:txBody>
      </p:sp>
      <p:sp>
        <p:nvSpPr>
          <p:cNvPr id="473" name="Google Shape;473;p56"/>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7"/>
          <p:cNvSpPr txBox="1"/>
          <p:nvPr>
            <p:ph type="ctrTitle"/>
          </p:nvPr>
        </p:nvSpPr>
        <p:spPr>
          <a:xfrm>
            <a:off x="685800" y="500575"/>
            <a:ext cx="7772400" cy="71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CC33"/>
              </a:buClr>
              <a:buFont typeface="Calibri"/>
              <a:buNone/>
            </a:pPr>
            <a:r>
              <a:rPr b="1" i="0" lang="en-US" sz="3600" u="none" cap="none" strike="noStrike">
                <a:solidFill>
                  <a:srgbClr val="38761D"/>
                </a:solidFill>
                <a:latin typeface="Calibri"/>
                <a:ea typeface="Calibri"/>
                <a:cs typeface="Calibri"/>
                <a:sym typeface="Calibri"/>
              </a:rPr>
              <a:t>Review of Fertility Quiz</a:t>
            </a:r>
            <a:br>
              <a:rPr b="1" i="0" lang="en-US" sz="4400" u="none" cap="none" strike="noStrike">
                <a:solidFill>
                  <a:srgbClr val="33CC33"/>
                </a:solidFill>
                <a:latin typeface="Calibri"/>
                <a:ea typeface="Calibri"/>
                <a:cs typeface="Calibri"/>
                <a:sym typeface="Calibri"/>
              </a:rPr>
            </a:br>
            <a:endParaRPr/>
          </a:p>
        </p:txBody>
      </p:sp>
      <p:sp>
        <p:nvSpPr>
          <p:cNvPr id="479" name="Google Shape;479;p57"/>
          <p:cNvSpPr txBox="1"/>
          <p:nvPr>
            <p:ph idx="1" type="subTitle"/>
          </p:nvPr>
        </p:nvSpPr>
        <p:spPr>
          <a:xfrm>
            <a:off x="202500" y="1000125"/>
            <a:ext cx="8739000" cy="6143700"/>
          </a:xfrm>
          <a:prstGeom prst="rect">
            <a:avLst/>
          </a:prstGeom>
          <a:noFill/>
          <a:ln>
            <a:noFill/>
          </a:ln>
        </p:spPr>
        <p:txBody>
          <a:bodyPr anchorCtr="0" anchor="t" bIns="45700" lIns="91425" spcFirstLastPara="1" rIns="91425" wrap="square" tIns="45700">
            <a:noAutofit/>
          </a:bodyPr>
          <a:lstStyle/>
          <a:p>
            <a:pPr indent="-571500" lvl="0" marL="609600" marR="0" rtl="0" algn="l">
              <a:lnSpc>
                <a:spcPct val="80000"/>
              </a:lnSpc>
              <a:spcBef>
                <a:spcPts val="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F	Men are only fertile for about two weeks out of every month</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F	A woman who has irregular periods is less likely to get</a:t>
            </a:r>
            <a:r>
              <a:rPr lang="en-US" sz="2200">
                <a:solidFill>
                  <a:srgbClr val="000000"/>
                </a:solidFill>
                <a:latin typeface="Calibri"/>
                <a:ea typeface="Calibri"/>
                <a:cs typeface="Calibri"/>
                <a:sym typeface="Calibri"/>
              </a:rPr>
              <a:t> </a:t>
            </a:r>
            <a:r>
              <a:rPr i="0" lang="en-US" sz="2200" u="none">
                <a:solidFill>
                  <a:srgbClr val="000000"/>
                </a:solidFill>
                <a:latin typeface="Calibri"/>
                <a:ea typeface="Calibri"/>
                <a:cs typeface="Calibri"/>
                <a:sym typeface="Calibri"/>
              </a:rPr>
              <a:t>pregnant</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F	Sperm live for as long as it takes to meet the egg</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F	A woman cannot get pregnant if she has intercourse during her period</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T	Women are most likely to ovulate two weeks before their period</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F	After ovulation the woman’s egg lives for about 3 days</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T	After menopause, women don’t ovulate at all</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T	You can always tell when your next period is due if you know when you ovulated</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T	A woman can ovulate twice during her menstrual cycle</a:t>
            </a:r>
            <a:endParaRPr sz="2200">
              <a:solidFill>
                <a:srgbClr val="000000"/>
              </a:solidFill>
              <a:latin typeface="Calibri"/>
              <a:ea typeface="Calibri"/>
              <a:cs typeface="Calibri"/>
              <a:sym typeface="Calibri"/>
            </a:endParaRPr>
          </a:p>
          <a:p>
            <a:pPr indent="-571500" lvl="0" marL="609600" marR="0" rtl="0" algn="l">
              <a:lnSpc>
                <a:spcPct val="80000"/>
              </a:lnSpc>
              <a:spcBef>
                <a:spcPts val="560"/>
              </a:spcBef>
              <a:spcAft>
                <a:spcPts val="0"/>
              </a:spcAft>
              <a:buClr>
                <a:srgbClr val="000000"/>
              </a:buClr>
              <a:buSzPts val="2200"/>
              <a:buFont typeface="Calibri"/>
              <a:buAutoNum type="arabicPeriod"/>
            </a:pPr>
            <a:r>
              <a:rPr i="0" lang="en-US" sz="2200" u="none">
                <a:solidFill>
                  <a:srgbClr val="000000"/>
                </a:solidFill>
                <a:latin typeface="Calibri"/>
                <a:ea typeface="Calibri"/>
                <a:cs typeface="Calibri"/>
                <a:sym typeface="Calibri"/>
              </a:rPr>
              <a:t>F	If a woman is breastfeeding, she cannot get pregnant</a:t>
            </a:r>
            <a:endParaRPr sz="2200">
              <a:solidFill>
                <a:srgbClr val="000000"/>
              </a:solidFill>
              <a:latin typeface="Calibri"/>
              <a:ea typeface="Calibri"/>
              <a:cs typeface="Calibri"/>
              <a:sym typeface="Calibri"/>
            </a:endParaRPr>
          </a:p>
          <a:p>
            <a:pPr indent="0" lvl="0" marL="0" marR="0" rtl="0" algn="ctr">
              <a:spcBef>
                <a:spcPts val="560"/>
              </a:spcBef>
              <a:spcAft>
                <a:spcPts val="0"/>
              </a:spcAft>
              <a:buClr>
                <a:srgbClr val="888888"/>
              </a:buClr>
              <a:buFont typeface="Arial"/>
              <a:buNone/>
            </a:pPr>
            <a:r>
              <a:t/>
            </a:r>
            <a:endParaRPr b="0" i="0" sz="2400" u="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4000" u="none" cap="none" strike="noStrike">
                <a:solidFill>
                  <a:srgbClr val="6AA84F"/>
                </a:solidFill>
                <a:latin typeface="Calibri"/>
                <a:ea typeface="Calibri"/>
                <a:cs typeface="Calibri"/>
                <a:sym typeface="Calibri"/>
              </a:rPr>
              <a:t>BREASTFEEDING AND FERTILITY</a:t>
            </a:r>
            <a:endParaRPr>
              <a:solidFill>
                <a:srgbClr val="6AA84F"/>
              </a:solidFill>
            </a:endParaRPr>
          </a:p>
        </p:txBody>
      </p:sp>
      <p:pic>
        <p:nvPicPr>
          <p:cNvPr id="485" name="Google Shape;485;p58"/>
          <p:cNvPicPr preferRelativeResize="0"/>
          <p:nvPr/>
        </p:nvPicPr>
        <p:blipFill>
          <a:blip r:embed="rId3">
            <a:alphaModFix/>
          </a:blip>
          <a:stretch>
            <a:fillRect/>
          </a:stretch>
        </p:blipFill>
        <p:spPr>
          <a:xfrm>
            <a:off x="2699250" y="2011103"/>
            <a:ext cx="3549775" cy="3549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9"/>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grpSp>
        <p:nvGrpSpPr>
          <p:cNvPr id="491" name="Google Shape;491;p59"/>
          <p:cNvGrpSpPr/>
          <p:nvPr/>
        </p:nvGrpSpPr>
        <p:grpSpPr>
          <a:xfrm>
            <a:off x="7086600" y="152400"/>
            <a:ext cx="1782762" cy="561975"/>
            <a:chOff x="7366000" y="6294437"/>
            <a:chExt cx="1782762" cy="561975"/>
          </a:xfrm>
        </p:grpSpPr>
        <p:pic>
          <p:nvPicPr>
            <p:cNvPr descr="logo-right-withtype[1]" id="492" name="Google Shape;492;p59"/>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493" name="Google Shape;493;p59"/>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sp>
        <p:nvSpPr>
          <p:cNvPr id="494" name="Google Shape;494;p59"/>
          <p:cNvSpPr txBox="1"/>
          <p:nvPr>
            <p:ph type="title"/>
          </p:nvPr>
        </p:nvSpPr>
        <p:spPr>
          <a:xfrm>
            <a:off x="571500" y="531112"/>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4400" u="none" cap="none" strike="noStrike">
                <a:solidFill>
                  <a:srgbClr val="38761D"/>
                </a:solidFill>
                <a:latin typeface="Calibri"/>
                <a:ea typeface="Calibri"/>
                <a:cs typeface="Calibri"/>
                <a:sym typeface="Calibri"/>
              </a:rPr>
              <a:t>Facts</a:t>
            </a:r>
            <a:endParaRPr>
              <a:solidFill>
                <a:srgbClr val="38761D"/>
              </a:solidFill>
            </a:endParaRPr>
          </a:p>
        </p:txBody>
      </p:sp>
      <p:sp>
        <p:nvSpPr>
          <p:cNvPr id="495" name="Google Shape;495;p5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Breastfeeding does not prevent pregnancy</a:t>
            </a:r>
            <a:endParaRPr>
              <a:solidFill>
                <a:srgbClr val="1C4587"/>
              </a:solidFill>
            </a:endParaRPr>
          </a:p>
          <a:p>
            <a:pPr indent="-342900" lvl="0" marL="342900" marR="0" rtl="0" algn="l">
              <a:lnSpc>
                <a:spcPct val="100000"/>
              </a:lnSpc>
              <a:spcBef>
                <a:spcPts val="640"/>
              </a:spcBef>
              <a:spcAft>
                <a:spcPts val="0"/>
              </a:spcAft>
              <a:buClr>
                <a:schemeClr val="dk1"/>
              </a:buClr>
              <a:buFont typeface="Arial"/>
              <a:buNone/>
            </a:pPr>
            <a:r>
              <a:rPr b="0" i="0" lang="en-US" sz="3200" u="none">
                <a:solidFill>
                  <a:srgbClr val="1C4587"/>
                </a:solidFill>
                <a:latin typeface="Calibri"/>
                <a:ea typeface="Calibri"/>
                <a:cs typeface="Calibri"/>
                <a:sym typeface="Calibri"/>
              </a:rPr>
              <a:t> </a:t>
            </a:r>
            <a:endParaRPr>
              <a:solidFill>
                <a:srgbClr val="1C4587"/>
              </a:solidFill>
            </a:endParaRPr>
          </a:p>
          <a:p>
            <a:pPr indent="-342900" lvl="0" marL="342900" marR="0" rtl="0" algn="l">
              <a:lnSpc>
                <a:spcPct val="100000"/>
              </a:lnSpc>
              <a:spcBef>
                <a:spcPts val="640"/>
              </a:spcBef>
              <a:spcAft>
                <a:spcPts val="0"/>
              </a:spcAft>
              <a:buClr>
                <a:srgbClr val="1C4587"/>
              </a:buClr>
              <a:buSzPts val="3200"/>
              <a:buFont typeface="Arial"/>
              <a:buChar char="•"/>
            </a:pPr>
            <a:r>
              <a:rPr b="0" i="0" lang="en-US" sz="3200" u="none">
                <a:solidFill>
                  <a:srgbClr val="1C4587"/>
                </a:solidFill>
                <a:latin typeface="Calibri"/>
                <a:ea typeface="Calibri"/>
                <a:cs typeface="Calibri"/>
                <a:sym typeface="Calibri"/>
              </a:rPr>
              <a:t>Breastfeeding can delay the return of menstruation and ovulation </a:t>
            </a:r>
            <a:endParaRPr>
              <a:solidFill>
                <a:srgbClr val="1C4587"/>
              </a:solidFill>
            </a:endParaRPr>
          </a:p>
          <a:p>
            <a:pPr indent="-342900" lvl="0" marL="342900" marR="0" rtl="0" algn="l">
              <a:lnSpc>
                <a:spcPct val="100000"/>
              </a:lnSpc>
              <a:spcBef>
                <a:spcPts val="640"/>
              </a:spcBef>
              <a:spcAft>
                <a:spcPts val="0"/>
              </a:spcAft>
              <a:buClr>
                <a:schemeClr val="dk1"/>
              </a:buClr>
              <a:buFont typeface="Arial"/>
              <a:buNone/>
            </a:pPr>
            <a:r>
              <a:t/>
            </a:r>
            <a:endParaRPr b="0" i="0" sz="3200" u="none">
              <a:solidFill>
                <a:srgbClr val="1C4587"/>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rgbClr val="1C4587"/>
                </a:solidFill>
                <a:latin typeface="Calibri"/>
                <a:ea typeface="Calibri"/>
                <a:cs typeface="Calibri"/>
                <a:sym typeface="Calibri"/>
              </a:rPr>
              <a:t>Natural Family Planning is the only form of contraception that promotes breastfeeding</a:t>
            </a:r>
            <a:r>
              <a:rPr b="0" i="0" lang="en-US" sz="3200" u="none">
                <a:solidFill>
                  <a:schemeClr val="dk1"/>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5">
                                            <p:txEl>
                                              <p:pRg end="0" st="0"/>
                                            </p:txEl>
                                          </p:spTgt>
                                        </p:tgtEl>
                                        <p:attrNameLst>
                                          <p:attrName>style.visibility</p:attrName>
                                        </p:attrNameLst>
                                      </p:cBhvr>
                                      <p:to>
                                        <p:strVal val="visible"/>
                                      </p:to>
                                    </p:set>
                                    <p:anim calcmode="lin" valueType="num">
                                      <p:cBhvr additive="base">
                                        <p:cTn dur="500"/>
                                        <p:tgtEl>
                                          <p:spTgt spid="49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5">
                                            <p:txEl>
                                              <p:pRg end="1" st="1"/>
                                            </p:txEl>
                                          </p:spTgt>
                                        </p:tgtEl>
                                        <p:attrNameLst>
                                          <p:attrName>style.visibility</p:attrName>
                                        </p:attrNameLst>
                                      </p:cBhvr>
                                      <p:to>
                                        <p:strVal val="visible"/>
                                      </p:to>
                                    </p:set>
                                    <p:anim calcmode="lin" valueType="num">
                                      <p:cBhvr additive="base">
                                        <p:cTn dur="500"/>
                                        <p:tgtEl>
                                          <p:spTgt spid="49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5">
                                            <p:txEl>
                                              <p:pRg end="2" st="2"/>
                                            </p:txEl>
                                          </p:spTgt>
                                        </p:tgtEl>
                                        <p:attrNameLst>
                                          <p:attrName>style.visibility</p:attrName>
                                        </p:attrNameLst>
                                      </p:cBhvr>
                                      <p:to>
                                        <p:strVal val="visible"/>
                                      </p:to>
                                    </p:set>
                                    <p:anim calcmode="lin" valueType="num">
                                      <p:cBhvr additive="base">
                                        <p:cTn dur="500"/>
                                        <p:tgtEl>
                                          <p:spTgt spid="49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5">
                                            <p:txEl>
                                              <p:pRg end="3" st="3"/>
                                            </p:txEl>
                                          </p:spTgt>
                                        </p:tgtEl>
                                        <p:attrNameLst>
                                          <p:attrName>style.visibility</p:attrName>
                                        </p:attrNameLst>
                                      </p:cBhvr>
                                      <p:to>
                                        <p:strVal val="visible"/>
                                      </p:to>
                                    </p:set>
                                    <p:anim calcmode="lin" valueType="num">
                                      <p:cBhvr additive="base">
                                        <p:cTn dur="500"/>
                                        <p:tgtEl>
                                          <p:spTgt spid="49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5">
                                            <p:txEl>
                                              <p:pRg end="4" st="4"/>
                                            </p:txEl>
                                          </p:spTgt>
                                        </p:tgtEl>
                                        <p:attrNameLst>
                                          <p:attrName>style.visibility</p:attrName>
                                        </p:attrNameLst>
                                      </p:cBhvr>
                                      <p:to>
                                        <p:strVal val="visible"/>
                                      </p:to>
                                    </p:set>
                                    <p:anim calcmode="lin" valueType="num">
                                      <p:cBhvr additive="base">
                                        <p:cTn dur="500"/>
                                        <p:tgtEl>
                                          <p:spTgt spid="49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0"/>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502" name="Google Shape;502;p60"/>
          <p:cNvSpPr txBox="1"/>
          <p:nvPr>
            <p:ph type="title"/>
          </p:nvPr>
        </p:nvSpPr>
        <p:spPr>
          <a:xfrm>
            <a:off x="457212" y="34535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3600" u="none" cap="none" strike="noStrike">
                <a:solidFill>
                  <a:srgbClr val="38761D"/>
                </a:solidFill>
                <a:latin typeface="Calibri"/>
                <a:ea typeface="Calibri"/>
                <a:cs typeface="Calibri"/>
                <a:sym typeface="Calibri"/>
              </a:rPr>
              <a:t>Bellagio Consensus Conference on Lactational Infertility 1988</a:t>
            </a:r>
            <a:r>
              <a:rPr b="0" i="0" lang="en-US" sz="3600" u="none" cap="none" strike="noStrike">
                <a:solidFill>
                  <a:srgbClr val="38761D"/>
                </a:solidFill>
                <a:latin typeface="Calibri"/>
                <a:ea typeface="Calibri"/>
                <a:cs typeface="Calibri"/>
                <a:sym typeface="Calibri"/>
              </a:rPr>
              <a:t> </a:t>
            </a:r>
            <a:endParaRPr sz="3600">
              <a:solidFill>
                <a:srgbClr val="38761D"/>
              </a:solidFill>
            </a:endParaRPr>
          </a:p>
        </p:txBody>
      </p:sp>
      <p:sp>
        <p:nvSpPr>
          <p:cNvPr id="503" name="Google Shape;503;p60"/>
          <p:cNvSpPr txBox="1"/>
          <p:nvPr>
            <p:ph idx="1" type="body"/>
          </p:nvPr>
        </p:nvSpPr>
        <p:spPr>
          <a:xfrm>
            <a:off x="685812" y="1759350"/>
            <a:ext cx="7772400" cy="375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1C4587"/>
              </a:buClr>
              <a:buSzPts val="1800"/>
              <a:buFont typeface="Arial"/>
              <a:buChar char="•"/>
            </a:pPr>
            <a:r>
              <a:rPr b="0" i="0" lang="en-US" sz="1800" u="sng">
                <a:solidFill>
                  <a:srgbClr val="1C4587"/>
                </a:solidFill>
                <a:latin typeface="Calibri"/>
                <a:ea typeface="Calibri"/>
                <a:cs typeface="Calibri"/>
                <a:sym typeface="Calibri"/>
              </a:rPr>
              <a:t>Question was raised “Under what conditions does breastfeeding delay the return of fertility?” </a:t>
            </a:r>
            <a:endParaRPr u="sng">
              <a:solidFill>
                <a:srgbClr val="1C4587"/>
              </a:solidFill>
            </a:endParaRPr>
          </a:p>
          <a:p>
            <a:pPr indent="-342900" lvl="0" marL="342900" marR="0" rtl="0" algn="ctr">
              <a:lnSpc>
                <a:spcPct val="80000"/>
              </a:lnSpc>
              <a:spcBef>
                <a:spcPts val="360"/>
              </a:spcBef>
              <a:spcAft>
                <a:spcPts val="0"/>
              </a:spcAft>
              <a:buClr>
                <a:schemeClr val="dk1"/>
              </a:buClr>
              <a:buFont typeface="Arial"/>
              <a:buNone/>
            </a:pPr>
            <a:r>
              <a:t/>
            </a:r>
            <a:endParaRPr b="0" i="0" sz="1800" u="sng">
              <a:solidFill>
                <a:srgbClr val="1C4587"/>
              </a:solidFill>
              <a:latin typeface="Calibri"/>
              <a:ea typeface="Calibri"/>
              <a:cs typeface="Calibri"/>
              <a:sym typeface="Calibri"/>
            </a:endParaRPr>
          </a:p>
          <a:p>
            <a:pPr indent="-342900" lvl="0" marL="342900" marR="0" rtl="0" algn="ctr">
              <a:lnSpc>
                <a:spcPct val="80000"/>
              </a:lnSpc>
              <a:spcBef>
                <a:spcPts val="400"/>
              </a:spcBef>
              <a:spcAft>
                <a:spcPts val="0"/>
              </a:spcAft>
              <a:buClr>
                <a:schemeClr val="dk1"/>
              </a:buClr>
              <a:buFont typeface="Arial"/>
              <a:buNone/>
            </a:pPr>
            <a:r>
              <a:rPr b="1" i="0" lang="en-US" sz="2000" u="sng">
                <a:solidFill>
                  <a:srgbClr val="1C4587"/>
                </a:solidFill>
                <a:latin typeface="Calibri"/>
                <a:ea typeface="Calibri"/>
                <a:cs typeface="Calibri"/>
                <a:sym typeface="Calibri"/>
              </a:rPr>
              <a:t>The consensus was:</a:t>
            </a:r>
            <a:endParaRPr u="sng">
              <a:solidFill>
                <a:srgbClr val="1C4587"/>
              </a:solidFill>
            </a:endParaRPr>
          </a:p>
          <a:p>
            <a:pPr indent="-342900" lvl="0" marL="342900" marR="0" rtl="0" algn="ctr">
              <a:lnSpc>
                <a:spcPct val="80000"/>
              </a:lnSpc>
              <a:spcBef>
                <a:spcPts val="360"/>
              </a:spcBef>
              <a:spcAft>
                <a:spcPts val="0"/>
              </a:spcAft>
              <a:buClr>
                <a:schemeClr val="dk1"/>
              </a:buClr>
              <a:buFont typeface="Arial"/>
              <a:buNone/>
            </a:pPr>
            <a:r>
              <a:rPr b="1" i="0" lang="en-US" sz="1800" u="sng">
                <a:solidFill>
                  <a:srgbClr val="1C4587"/>
                </a:solidFill>
                <a:latin typeface="Calibri"/>
                <a:ea typeface="Calibri"/>
                <a:cs typeface="Calibri"/>
                <a:sym typeface="Calibri"/>
              </a:rPr>
              <a:t> </a:t>
            </a:r>
            <a:endParaRPr u="sng">
              <a:solidFill>
                <a:srgbClr val="1C4587"/>
              </a:solidFill>
            </a:endParaRPr>
          </a:p>
          <a:p>
            <a:pPr indent="-342900" lvl="0" marL="342900" marR="0" rtl="0" algn="l">
              <a:lnSpc>
                <a:spcPct val="80000"/>
              </a:lnSpc>
              <a:spcBef>
                <a:spcPts val="360"/>
              </a:spcBef>
              <a:spcAft>
                <a:spcPts val="0"/>
              </a:spcAft>
              <a:buClr>
                <a:srgbClr val="1C4587"/>
              </a:buClr>
              <a:buSzPts val="1800"/>
              <a:buFont typeface="Arial"/>
              <a:buChar char="•"/>
            </a:pPr>
            <a:r>
              <a:rPr b="0" i="0" lang="en-US" sz="1800" u="sng">
                <a:solidFill>
                  <a:srgbClr val="1C4587"/>
                </a:solidFill>
                <a:latin typeface="Calibri"/>
                <a:ea typeface="Calibri"/>
                <a:cs typeface="Calibri"/>
                <a:sym typeface="Calibri"/>
              </a:rPr>
              <a:t>“That the maximum birth spacing effect of breastfeeding is achieved when a mother </a:t>
            </a:r>
            <a:r>
              <a:rPr b="1" i="0" lang="en-US" sz="1800" u="sng">
                <a:solidFill>
                  <a:srgbClr val="1C4587"/>
                </a:solidFill>
                <a:latin typeface="Calibri"/>
                <a:ea typeface="Calibri"/>
                <a:cs typeface="Calibri"/>
                <a:sym typeface="Calibri"/>
              </a:rPr>
              <a:t>“fully” or nearly fully breastfeeds</a:t>
            </a:r>
            <a:r>
              <a:rPr b="0" i="0" lang="en-US" sz="1800" u="sng">
                <a:solidFill>
                  <a:srgbClr val="1C4587"/>
                </a:solidFill>
                <a:latin typeface="Calibri"/>
                <a:ea typeface="Calibri"/>
                <a:cs typeface="Calibri"/>
                <a:sym typeface="Calibri"/>
              </a:rPr>
              <a:t> and </a:t>
            </a:r>
            <a:r>
              <a:rPr b="1" i="0" lang="en-US" sz="1800" u="sng">
                <a:solidFill>
                  <a:srgbClr val="1C4587"/>
                </a:solidFill>
                <a:latin typeface="Calibri"/>
                <a:ea typeface="Calibri"/>
                <a:cs typeface="Calibri"/>
                <a:sym typeface="Calibri"/>
              </a:rPr>
              <a:t>remains amenorrhoeic</a:t>
            </a:r>
            <a:r>
              <a:rPr b="0" i="0" lang="en-US" sz="1800" u="sng">
                <a:solidFill>
                  <a:srgbClr val="1C4587"/>
                </a:solidFill>
                <a:latin typeface="Calibri"/>
                <a:ea typeface="Calibri"/>
                <a:cs typeface="Calibri"/>
                <a:sym typeface="Calibri"/>
              </a:rPr>
              <a:t> (bleeding before the 56</a:t>
            </a:r>
            <a:r>
              <a:rPr b="0" baseline="30000" i="0" lang="en-US" sz="1800" u="sng">
                <a:solidFill>
                  <a:srgbClr val="1C4587"/>
                </a:solidFill>
                <a:latin typeface="Calibri"/>
                <a:ea typeface="Calibri"/>
                <a:cs typeface="Calibri"/>
                <a:sym typeface="Calibri"/>
              </a:rPr>
              <a:t>th</a:t>
            </a:r>
            <a:r>
              <a:rPr b="0" i="0" lang="en-US" sz="1800" u="sng">
                <a:solidFill>
                  <a:srgbClr val="1C4587"/>
                </a:solidFill>
                <a:latin typeface="Calibri"/>
                <a:ea typeface="Calibri"/>
                <a:cs typeface="Calibri"/>
                <a:sym typeface="Calibri"/>
              </a:rPr>
              <a:t> </a:t>
            </a:r>
            <a:r>
              <a:rPr lang="en-US" sz="1800" u="sng">
                <a:solidFill>
                  <a:srgbClr val="1C4587"/>
                </a:solidFill>
              </a:rPr>
              <a:t>postpartum</a:t>
            </a:r>
            <a:r>
              <a:rPr b="0" i="0" lang="en-US" sz="1800" u="sng">
                <a:solidFill>
                  <a:srgbClr val="1C4587"/>
                </a:solidFill>
                <a:latin typeface="Calibri"/>
                <a:ea typeface="Calibri"/>
                <a:cs typeface="Calibri"/>
                <a:sym typeface="Calibri"/>
              </a:rPr>
              <a:t> day being ignored). </a:t>
            </a:r>
            <a:endParaRPr u="sng">
              <a:solidFill>
                <a:srgbClr val="1C4587"/>
              </a:solidFill>
            </a:endParaRPr>
          </a:p>
          <a:p>
            <a:pPr indent="-228600" lvl="0" marL="342900" marR="0" rtl="0" algn="l">
              <a:lnSpc>
                <a:spcPct val="80000"/>
              </a:lnSpc>
              <a:spcBef>
                <a:spcPts val="360"/>
              </a:spcBef>
              <a:spcAft>
                <a:spcPts val="0"/>
              </a:spcAft>
              <a:buClr>
                <a:schemeClr val="dk1"/>
              </a:buClr>
              <a:buSzPts val="1800"/>
              <a:buFont typeface="Arial"/>
              <a:buNone/>
            </a:pPr>
            <a:r>
              <a:t/>
            </a:r>
            <a:endParaRPr b="0" i="0" sz="1800" u="sng">
              <a:solidFill>
                <a:srgbClr val="1C4587"/>
              </a:solidFill>
              <a:latin typeface="Calibri"/>
              <a:ea typeface="Calibri"/>
              <a:cs typeface="Calibri"/>
              <a:sym typeface="Calibri"/>
            </a:endParaRPr>
          </a:p>
          <a:p>
            <a:pPr indent="-342900" lvl="0" marL="342900" marR="0" rtl="0" algn="l">
              <a:lnSpc>
                <a:spcPct val="80000"/>
              </a:lnSpc>
              <a:spcBef>
                <a:spcPts val="360"/>
              </a:spcBef>
              <a:spcAft>
                <a:spcPts val="0"/>
              </a:spcAft>
              <a:buClr>
                <a:srgbClr val="1C4587"/>
              </a:buClr>
              <a:buSzPts val="1800"/>
              <a:buFont typeface="Arial"/>
              <a:buChar char="•"/>
            </a:pPr>
            <a:r>
              <a:rPr b="1" i="0" lang="en-US" sz="1800" u="sng">
                <a:solidFill>
                  <a:srgbClr val="1C4587"/>
                </a:solidFill>
                <a:latin typeface="Calibri"/>
                <a:ea typeface="Calibri"/>
                <a:cs typeface="Calibri"/>
                <a:sym typeface="Calibri"/>
              </a:rPr>
              <a:t>When these 2 conditions are fulfilled, breastfeeding provides more than 98% protection from pregnancy in the first six months.</a:t>
            </a:r>
            <a:r>
              <a:rPr b="0" i="0" lang="en-US" sz="1800" u="sng">
                <a:solidFill>
                  <a:srgbClr val="1C4587"/>
                </a:solidFill>
                <a:latin typeface="Calibri"/>
                <a:ea typeface="Calibri"/>
                <a:cs typeface="Calibri"/>
                <a:sym typeface="Calibri"/>
              </a:rPr>
              <a:t> </a:t>
            </a:r>
            <a:endParaRPr u="sng">
              <a:solidFill>
                <a:srgbClr val="1C4587"/>
              </a:solidFill>
            </a:endParaRPr>
          </a:p>
          <a:p>
            <a:pPr indent="-228600" lvl="0" marL="342900" marR="0" rtl="0" algn="l">
              <a:lnSpc>
                <a:spcPct val="80000"/>
              </a:lnSpc>
              <a:spcBef>
                <a:spcPts val="360"/>
              </a:spcBef>
              <a:spcAft>
                <a:spcPts val="0"/>
              </a:spcAft>
              <a:buClr>
                <a:schemeClr val="dk1"/>
              </a:buClr>
              <a:buSzPts val="1800"/>
              <a:buFont typeface="Arial"/>
              <a:buNone/>
            </a:pPr>
            <a:r>
              <a:t/>
            </a:r>
            <a:endParaRPr b="0" i="0" sz="1800" u="sng">
              <a:solidFill>
                <a:srgbClr val="1C4587"/>
              </a:solidFill>
              <a:latin typeface="Calibri"/>
              <a:ea typeface="Calibri"/>
              <a:cs typeface="Calibri"/>
              <a:sym typeface="Calibri"/>
            </a:endParaRPr>
          </a:p>
          <a:p>
            <a:pPr indent="-342900" lvl="0" marL="342900" marR="0" rtl="0" algn="l">
              <a:lnSpc>
                <a:spcPct val="80000"/>
              </a:lnSpc>
              <a:spcBef>
                <a:spcPts val="480"/>
              </a:spcBef>
              <a:spcAft>
                <a:spcPts val="0"/>
              </a:spcAft>
              <a:buClr>
                <a:srgbClr val="1C4587"/>
              </a:buClr>
              <a:buSzPts val="2400"/>
              <a:buFont typeface="Arial"/>
              <a:buChar char="•"/>
            </a:pPr>
            <a:r>
              <a:rPr b="0" i="0" lang="en-US" sz="1800" u="sng">
                <a:solidFill>
                  <a:srgbClr val="1C4587"/>
                </a:solidFill>
                <a:latin typeface="Calibri"/>
                <a:ea typeface="Calibri"/>
                <a:cs typeface="Calibri"/>
                <a:sym typeface="Calibri"/>
              </a:rPr>
              <a:t>At six months, or if menses return, or if breastfeeding ceases to be full or nearly full before the sixth month, the risk of pregnancy increases.”</a:t>
            </a:r>
            <a:r>
              <a:rPr b="0" i="0" lang="en-US" sz="2400" u="sng">
                <a:solidFill>
                  <a:srgbClr val="1C4587"/>
                </a:solidFill>
                <a:latin typeface="Calibri"/>
                <a:ea typeface="Calibri"/>
                <a:cs typeface="Calibri"/>
                <a:sym typeface="Calibri"/>
              </a:rPr>
              <a:t> </a:t>
            </a:r>
            <a:endParaRPr u="sng">
              <a:solidFill>
                <a:srgbClr val="1C458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0" st="0"/>
                                            </p:txEl>
                                          </p:spTgt>
                                        </p:tgtEl>
                                        <p:attrNameLst>
                                          <p:attrName>style.visibility</p:attrName>
                                        </p:attrNameLst>
                                      </p:cBhvr>
                                      <p:to>
                                        <p:strVal val="visible"/>
                                      </p:to>
                                    </p:set>
                                    <p:anim calcmode="lin" valueType="num">
                                      <p:cBhvr additive="base">
                                        <p:cTn dur="500"/>
                                        <p:tgtEl>
                                          <p:spTgt spid="50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1" st="1"/>
                                            </p:txEl>
                                          </p:spTgt>
                                        </p:tgtEl>
                                        <p:attrNameLst>
                                          <p:attrName>style.visibility</p:attrName>
                                        </p:attrNameLst>
                                      </p:cBhvr>
                                      <p:to>
                                        <p:strVal val="visible"/>
                                      </p:to>
                                    </p:set>
                                    <p:anim calcmode="lin" valueType="num">
                                      <p:cBhvr additive="base">
                                        <p:cTn dur="500"/>
                                        <p:tgtEl>
                                          <p:spTgt spid="50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2" st="2"/>
                                            </p:txEl>
                                          </p:spTgt>
                                        </p:tgtEl>
                                        <p:attrNameLst>
                                          <p:attrName>style.visibility</p:attrName>
                                        </p:attrNameLst>
                                      </p:cBhvr>
                                      <p:to>
                                        <p:strVal val="visible"/>
                                      </p:to>
                                    </p:set>
                                    <p:anim calcmode="lin" valueType="num">
                                      <p:cBhvr additive="base">
                                        <p:cTn dur="500"/>
                                        <p:tgtEl>
                                          <p:spTgt spid="50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3" st="3"/>
                                            </p:txEl>
                                          </p:spTgt>
                                        </p:tgtEl>
                                        <p:attrNameLst>
                                          <p:attrName>style.visibility</p:attrName>
                                        </p:attrNameLst>
                                      </p:cBhvr>
                                      <p:to>
                                        <p:strVal val="visible"/>
                                      </p:to>
                                    </p:set>
                                    <p:anim calcmode="lin" valueType="num">
                                      <p:cBhvr additive="base">
                                        <p:cTn dur="500"/>
                                        <p:tgtEl>
                                          <p:spTgt spid="50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4" st="4"/>
                                            </p:txEl>
                                          </p:spTgt>
                                        </p:tgtEl>
                                        <p:attrNameLst>
                                          <p:attrName>style.visibility</p:attrName>
                                        </p:attrNameLst>
                                      </p:cBhvr>
                                      <p:to>
                                        <p:strVal val="visible"/>
                                      </p:to>
                                    </p:set>
                                    <p:anim calcmode="lin" valueType="num">
                                      <p:cBhvr additive="base">
                                        <p:cTn dur="500"/>
                                        <p:tgtEl>
                                          <p:spTgt spid="50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5" st="5"/>
                                            </p:txEl>
                                          </p:spTgt>
                                        </p:tgtEl>
                                        <p:attrNameLst>
                                          <p:attrName>style.visibility</p:attrName>
                                        </p:attrNameLst>
                                      </p:cBhvr>
                                      <p:to>
                                        <p:strVal val="visible"/>
                                      </p:to>
                                    </p:set>
                                    <p:anim calcmode="lin" valueType="num">
                                      <p:cBhvr additive="base">
                                        <p:cTn dur="500"/>
                                        <p:tgtEl>
                                          <p:spTgt spid="50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6" st="6"/>
                                            </p:txEl>
                                          </p:spTgt>
                                        </p:tgtEl>
                                        <p:attrNameLst>
                                          <p:attrName>style.visibility</p:attrName>
                                        </p:attrNameLst>
                                      </p:cBhvr>
                                      <p:to>
                                        <p:strVal val="visible"/>
                                      </p:to>
                                    </p:set>
                                    <p:anim calcmode="lin" valueType="num">
                                      <p:cBhvr additive="base">
                                        <p:cTn dur="500"/>
                                        <p:tgtEl>
                                          <p:spTgt spid="503">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7" st="7"/>
                                            </p:txEl>
                                          </p:spTgt>
                                        </p:tgtEl>
                                        <p:attrNameLst>
                                          <p:attrName>style.visibility</p:attrName>
                                        </p:attrNameLst>
                                      </p:cBhvr>
                                      <p:to>
                                        <p:strVal val="visible"/>
                                      </p:to>
                                    </p:set>
                                    <p:anim calcmode="lin" valueType="num">
                                      <p:cBhvr additive="base">
                                        <p:cTn dur="500"/>
                                        <p:tgtEl>
                                          <p:spTgt spid="503">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xEl>
                                              <p:pRg end="8" st="8"/>
                                            </p:txEl>
                                          </p:spTgt>
                                        </p:tgtEl>
                                        <p:attrNameLst>
                                          <p:attrName>style.visibility</p:attrName>
                                        </p:attrNameLst>
                                      </p:cBhvr>
                                      <p:to>
                                        <p:strVal val="visible"/>
                                      </p:to>
                                    </p:set>
                                    <p:anim calcmode="lin" valueType="num">
                                      <p:cBhvr additive="base">
                                        <p:cTn dur="500"/>
                                        <p:tgtEl>
                                          <p:spTgt spid="503">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61"/>
          <p:cNvPicPr preferRelativeResize="0"/>
          <p:nvPr/>
        </p:nvPicPr>
        <p:blipFill rotWithShape="1">
          <a:blip r:embed="rId3">
            <a:alphaModFix/>
          </a:blip>
          <a:srcRect b="0" l="0" r="0" t="0"/>
          <a:stretch/>
        </p:blipFill>
        <p:spPr>
          <a:xfrm>
            <a:off x="543237" y="303387"/>
            <a:ext cx="8239200" cy="5754600"/>
          </a:xfrm>
          <a:prstGeom prst="rect">
            <a:avLst/>
          </a:prstGeom>
          <a:noFill/>
          <a:ln>
            <a:noFill/>
          </a:ln>
        </p:spPr>
      </p:pic>
      <p:sp>
        <p:nvSpPr>
          <p:cNvPr id="510" name="Google Shape;510;p61"/>
          <p:cNvSpPr txBox="1"/>
          <p:nvPr/>
        </p:nvSpPr>
        <p:spPr>
          <a:xfrm>
            <a:off x="460525" y="239400"/>
            <a:ext cx="8372700" cy="775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6AA84F"/>
                </a:solidFill>
                <a:highlight>
                  <a:srgbClr val="FFFFFF"/>
                </a:highlight>
                <a:latin typeface="Calibri"/>
                <a:ea typeface="Calibri"/>
                <a:cs typeface="Calibri"/>
                <a:sym typeface="Calibri"/>
              </a:rPr>
              <a:t>B</a:t>
            </a:r>
            <a:r>
              <a:rPr b="1" lang="en-US" sz="3000">
                <a:solidFill>
                  <a:srgbClr val="6AA84F"/>
                </a:solidFill>
                <a:highlight>
                  <a:srgbClr val="FFFFFF"/>
                </a:highlight>
                <a:latin typeface="Calibri"/>
                <a:ea typeface="Calibri"/>
                <a:cs typeface="Calibri"/>
                <a:sym typeface="Calibri"/>
              </a:rPr>
              <a:t>reastfeeding Mechanism</a:t>
            </a:r>
            <a:endParaRPr b="1" sz="3000">
              <a:solidFill>
                <a:srgbClr val="6AA84F"/>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2"/>
          <p:cNvSpPr txBox="1"/>
          <p:nvPr>
            <p:ph type="title"/>
          </p:nvPr>
        </p:nvSpPr>
        <p:spPr>
          <a:xfrm>
            <a:off x="685800" y="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3600" u="none" cap="none" strike="noStrike">
                <a:solidFill>
                  <a:srgbClr val="38761D"/>
                </a:solidFill>
                <a:latin typeface="Calibri"/>
                <a:ea typeface="Calibri"/>
                <a:cs typeface="Calibri"/>
                <a:sym typeface="Calibri"/>
              </a:rPr>
              <a:t>Breastfeeding Chart</a:t>
            </a:r>
            <a:r>
              <a:rPr b="0" i="0" lang="en-US" sz="3600" u="none" cap="none" strike="noStrike">
                <a:solidFill>
                  <a:srgbClr val="38761D"/>
                </a:solidFill>
                <a:latin typeface="Calibri"/>
                <a:ea typeface="Calibri"/>
                <a:cs typeface="Calibri"/>
                <a:sym typeface="Calibri"/>
              </a:rPr>
              <a:t> </a:t>
            </a:r>
            <a:endParaRPr sz="3600">
              <a:solidFill>
                <a:srgbClr val="38761D"/>
              </a:solidFill>
            </a:endParaRPr>
          </a:p>
        </p:txBody>
      </p:sp>
      <p:pic>
        <p:nvPicPr>
          <p:cNvPr id="517" name="Google Shape;517;p62"/>
          <p:cNvPicPr preferRelativeResize="0"/>
          <p:nvPr/>
        </p:nvPicPr>
        <p:blipFill>
          <a:blip r:embed="rId3">
            <a:alphaModFix/>
          </a:blip>
          <a:stretch>
            <a:fillRect/>
          </a:stretch>
        </p:blipFill>
        <p:spPr>
          <a:xfrm rot="-5400000">
            <a:off x="1594408" y="-334359"/>
            <a:ext cx="5955176" cy="842955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3"/>
          <p:cNvSpPr txBox="1"/>
          <p:nvPr>
            <p:ph type="title"/>
          </p:nvPr>
        </p:nvSpPr>
        <p:spPr>
          <a:xfrm>
            <a:off x="685800" y="188912"/>
            <a:ext cx="7772400" cy="1008062"/>
          </a:xfrm>
          <a:prstGeom prst="rect">
            <a:avLst/>
          </a:prstGeom>
          <a:noFill/>
          <a:ln cap="flat" cmpd="sng" w="9525">
            <a:solidFill>
              <a:srgbClr val="008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3600" u="none" cap="none" strike="noStrike">
                <a:solidFill>
                  <a:srgbClr val="38761D"/>
                </a:solidFill>
                <a:latin typeface="Calibri"/>
                <a:ea typeface="Calibri"/>
                <a:cs typeface="Calibri"/>
                <a:sym typeface="Calibri"/>
              </a:rPr>
              <a:t>Example of Breastfeeding Chart</a:t>
            </a:r>
            <a:endParaRPr sz="3600">
              <a:solidFill>
                <a:srgbClr val="38761D"/>
              </a:solidFill>
            </a:endParaRPr>
          </a:p>
        </p:txBody>
      </p:sp>
      <p:pic>
        <p:nvPicPr>
          <p:cNvPr id="523" name="Google Shape;523;p63"/>
          <p:cNvPicPr preferRelativeResize="0"/>
          <p:nvPr>
            <p:ph idx="1" type="body"/>
          </p:nvPr>
        </p:nvPicPr>
        <p:blipFill rotWithShape="1">
          <a:blip r:embed="rId3">
            <a:alphaModFix/>
          </a:blip>
          <a:srcRect b="0" l="0" r="0" t="0"/>
          <a:stretch/>
        </p:blipFill>
        <p:spPr>
          <a:xfrm>
            <a:off x="714375" y="1673225"/>
            <a:ext cx="7777162" cy="518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99" name="Google Shape;99;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4000" u="none" cap="none" strike="noStrike">
                <a:solidFill>
                  <a:srgbClr val="38761D"/>
                </a:solidFill>
                <a:latin typeface="Calibri"/>
                <a:ea typeface="Calibri"/>
                <a:cs typeface="Calibri"/>
                <a:sym typeface="Calibri"/>
              </a:rPr>
              <a:t>Natural Fertility NZ </a:t>
            </a:r>
            <a:endParaRPr>
              <a:solidFill>
                <a:srgbClr val="38761D"/>
              </a:solidFill>
            </a:endParaRPr>
          </a:p>
        </p:txBody>
      </p:sp>
      <p:sp>
        <p:nvSpPr>
          <p:cNvPr id="100" name="Google Shape;100;p19"/>
          <p:cNvSpPr txBox="1"/>
          <p:nvPr>
            <p:ph idx="1" type="body"/>
          </p:nvPr>
        </p:nvSpPr>
        <p:spPr>
          <a:xfrm>
            <a:off x="457200" y="1547225"/>
            <a:ext cx="8229600" cy="4281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Founded in NZ in 1974 as Natural Family Planning</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Rebranded in 2002 as Natural Fertility NZ</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Not for profit organisation and a registered charity with DIA</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Supported by an independent Medical Scientific Advisory Board</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Accredited educators in clinics throughout NZ</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Offer Distance Learning, Web Sessions and Skype Consultations</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Education in schools, with community groups and health professionals</a:t>
            </a:r>
            <a:endParaRPr>
              <a:solidFill>
                <a:srgbClr val="1C4587"/>
              </a:solidFill>
            </a:endParaRPr>
          </a:p>
          <a:p>
            <a:pPr indent="-342900" lvl="0" marL="342900" marR="0" rtl="0" algn="l">
              <a:lnSpc>
                <a:spcPct val="80000"/>
              </a:lnSpc>
              <a:spcBef>
                <a:spcPts val="480"/>
              </a:spcBef>
              <a:spcAft>
                <a:spcPts val="0"/>
              </a:spcAft>
              <a:buClr>
                <a:srgbClr val="1C4587"/>
              </a:buClr>
              <a:buSzPts val="2400"/>
              <a:buFont typeface="Arial"/>
              <a:buChar char="•"/>
            </a:pPr>
            <a:r>
              <a:rPr b="0" i="0" lang="en-US" sz="2400" u="none" cap="none" strike="noStrike">
                <a:solidFill>
                  <a:srgbClr val="1C4587"/>
                </a:solidFill>
                <a:latin typeface="Calibri"/>
                <a:ea typeface="Calibri"/>
                <a:cs typeface="Calibri"/>
                <a:sym typeface="Calibri"/>
              </a:rPr>
              <a:t>MOU with Family Planning and Parents Centre</a:t>
            </a:r>
            <a:endParaRPr>
              <a:solidFill>
                <a:srgbClr val="1C4587"/>
              </a:solidFil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101" name="Google Shape;101;p19"/>
          <p:cNvGrpSpPr/>
          <p:nvPr/>
        </p:nvGrpSpPr>
        <p:grpSpPr>
          <a:xfrm>
            <a:off x="7239000" y="152400"/>
            <a:ext cx="1782762" cy="561975"/>
            <a:chOff x="7366000" y="6294437"/>
            <a:chExt cx="1782762" cy="561975"/>
          </a:xfrm>
        </p:grpSpPr>
        <p:pic>
          <p:nvPicPr>
            <p:cNvPr descr="logo-right-withtype[1]" id="102" name="Google Shape;102;p19"/>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103" name="Google Shape;103;p19"/>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4"/>
          <p:cNvSpPr txBox="1"/>
          <p:nvPr>
            <p:ph type="title"/>
          </p:nvPr>
        </p:nvSpPr>
        <p:spPr>
          <a:xfrm>
            <a:off x="-228600" y="0"/>
            <a:ext cx="9985375"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3600" u="none" cap="none" strike="noStrike">
                <a:solidFill>
                  <a:srgbClr val="38761D"/>
                </a:solidFill>
                <a:latin typeface="Calibri"/>
                <a:ea typeface="Calibri"/>
                <a:cs typeface="Calibri"/>
                <a:sym typeface="Calibri"/>
              </a:rPr>
              <a:t>Returning to Fertility Chart</a:t>
            </a:r>
            <a:r>
              <a:rPr b="0" i="0" lang="en-US" sz="3600" u="none" cap="none" strike="noStrike">
                <a:solidFill>
                  <a:srgbClr val="38761D"/>
                </a:solidFill>
                <a:latin typeface="Calibri"/>
                <a:ea typeface="Calibri"/>
                <a:cs typeface="Calibri"/>
                <a:sym typeface="Calibri"/>
              </a:rPr>
              <a:t> </a:t>
            </a:r>
            <a:endParaRPr sz="3600">
              <a:solidFill>
                <a:srgbClr val="38761D"/>
              </a:solidFill>
            </a:endParaRPr>
          </a:p>
        </p:txBody>
      </p:sp>
      <p:pic>
        <p:nvPicPr>
          <p:cNvPr id="529" name="Google Shape;529;p64"/>
          <p:cNvPicPr preferRelativeResize="0"/>
          <p:nvPr>
            <p:ph idx="1" type="body"/>
          </p:nvPr>
        </p:nvPicPr>
        <p:blipFill rotWithShape="1">
          <a:blip r:embed="rId3">
            <a:alphaModFix/>
          </a:blip>
          <a:srcRect b="0" l="0" r="0" t="0"/>
          <a:stretch/>
        </p:blipFill>
        <p:spPr>
          <a:xfrm>
            <a:off x="0" y="1125612"/>
            <a:ext cx="9144000" cy="5732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5"/>
          <p:cNvSpPr txBox="1"/>
          <p:nvPr>
            <p:ph type="title"/>
          </p:nvPr>
        </p:nvSpPr>
        <p:spPr>
          <a:xfrm>
            <a:off x="395287" y="0"/>
            <a:ext cx="8208962"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3600" u="none" cap="none" strike="noStrike">
                <a:solidFill>
                  <a:srgbClr val="38761D"/>
                </a:solidFill>
                <a:latin typeface="Calibri"/>
                <a:ea typeface="Calibri"/>
                <a:cs typeface="Calibri"/>
                <a:sym typeface="Calibri"/>
              </a:rPr>
              <a:t>Example of Returning to Fertility Chart</a:t>
            </a:r>
            <a:r>
              <a:rPr b="0" i="0" lang="en-US" sz="4800" u="none" cap="none" strike="noStrike">
                <a:solidFill>
                  <a:schemeClr val="dk1"/>
                </a:solidFill>
                <a:latin typeface="Calibri"/>
                <a:ea typeface="Calibri"/>
                <a:cs typeface="Calibri"/>
                <a:sym typeface="Calibri"/>
              </a:rPr>
              <a:t> </a:t>
            </a:r>
            <a:endParaRPr/>
          </a:p>
        </p:txBody>
      </p:sp>
      <p:pic>
        <p:nvPicPr>
          <p:cNvPr id="535" name="Google Shape;535;p65"/>
          <p:cNvPicPr preferRelativeResize="0"/>
          <p:nvPr>
            <p:ph idx="1" type="body"/>
          </p:nvPr>
        </p:nvPicPr>
        <p:blipFill rotWithShape="1">
          <a:blip r:embed="rId3">
            <a:alphaModFix/>
          </a:blip>
          <a:srcRect b="0" l="0" r="0" t="0"/>
          <a:stretch/>
        </p:blipFill>
        <p:spPr>
          <a:xfrm>
            <a:off x="228600" y="909637"/>
            <a:ext cx="8458200" cy="594836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6"/>
          <p:cNvSpPr txBox="1"/>
          <p:nvPr/>
        </p:nvSpPr>
        <p:spPr>
          <a:xfrm>
            <a:off x="2262512" y="646687"/>
            <a:ext cx="51132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lang="en-US" sz="4000">
                <a:solidFill>
                  <a:srgbClr val="38761D"/>
                </a:solidFill>
                <a:latin typeface="Calibri"/>
                <a:ea typeface="Calibri"/>
                <a:cs typeface="Calibri"/>
                <a:sym typeface="Calibri"/>
              </a:rPr>
              <a:t>NFNZ </a:t>
            </a:r>
            <a:r>
              <a:rPr b="1" i="0" lang="en-US" sz="4000" u="none">
                <a:solidFill>
                  <a:srgbClr val="38761D"/>
                </a:solidFill>
                <a:latin typeface="Calibri"/>
                <a:ea typeface="Calibri"/>
                <a:cs typeface="Calibri"/>
                <a:sym typeface="Calibri"/>
              </a:rPr>
              <a:t>Education</a:t>
            </a:r>
            <a:endParaRPr>
              <a:solidFill>
                <a:srgbClr val="38761D"/>
              </a:solidFill>
              <a:latin typeface="Calibri"/>
              <a:ea typeface="Calibri"/>
              <a:cs typeface="Calibri"/>
              <a:sym typeface="Calibri"/>
            </a:endParaRPr>
          </a:p>
        </p:txBody>
      </p:sp>
      <p:pic>
        <p:nvPicPr>
          <p:cNvPr descr="NEW LOGO JPEG.jpg" id="541" name="Google Shape;541;p66"/>
          <p:cNvPicPr preferRelativeResize="0"/>
          <p:nvPr/>
        </p:nvPicPr>
        <p:blipFill rotWithShape="1">
          <a:blip r:embed="rId3">
            <a:alphaModFix/>
          </a:blip>
          <a:srcRect b="0" l="0" r="0" t="0"/>
          <a:stretch/>
        </p:blipFill>
        <p:spPr>
          <a:xfrm>
            <a:off x="7353300" y="0"/>
            <a:ext cx="1790700" cy="714375"/>
          </a:xfrm>
          <a:prstGeom prst="rect">
            <a:avLst/>
          </a:prstGeom>
          <a:noFill/>
          <a:ln>
            <a:noFill/>
          </a:ln>
        </p:spPr>
      </p:pic>
      <p:pic>
        <p:nvPicPr>
          <p:cNvPr id="542" name="Google Shape;542;p66"/>
          <p:cNvPicPr preferRelativeResize="0"/>
          <p:nvPr/>
        </p:nvPicPr>
        <p:blipFill>
          <a:blip r:embed="rId4">
            <a:alphaModFix/>
          </a:blip>
          <a:stretch>
            <a:fillRect/>
          </a:stretch>
        </p:blipFill>
        <p:spPr>
          <a:xfrm>
            <a:off x="-338625" y="1537375"/>
            <a:ext cx="10315449" cy="37135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7"/>
          <p:cNvSpPr txBox="1"/>
          <p:nvPr>
            <p:ph type="ctrTitle"/>
          </p:nvPr>
        </p:nvSpPr>
        <p:spPr>
          <a:xfrm>
            <a:off x="685800" y="540425"/>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Tahoma"/>
              <a:buNone/>
            </a:pPr>
            <a:r>
              <a:rPr b="1" i="0" lang="en-US" sz="4300" u="none" cap="none" strike="noStrike">
                <a:solidFill>
                  <a:srgbClr val="38761D"/>
                </a:solidFill>
              </a:rPr>
              <a:t>Fertility Educator Training Programme</a:t>
            </a:r>
            <a:endParaRPr>
              <a:solidFill>
                <a:srgbClr val="38761D"/>
              </a:solidFill>
            </a:endParaRPr>
          </a:p>
        </p:txBody>
      </p:sp>
      <p:sp>
        <p:nvSpPr>
          <p:cNvPr id="549" name="Google Shape;549;p67"/>
          <p:cNvSpPr txBox="1"/>
          <p:nvPr>
            <p:ph idx="1" type="subTitle"/>
          </p:nvPr>
        </p:nvSpPr>
        <p:spPr>
          <a:xfrm>
            <a:off x="1478449" y="2594375"/>
            <a:ext cx="7308900" cy="4673700"/>
          </a:xfrm>
          <a:prstGeom prst="rect">
            <a:avLst/>
          </a:prstGeom>
          <a:noFill/>
          <a:ln>
            <a:noFill/>
          </a:ln>
        </p:spPr>
        <p:txBody>
          <a:bodyPr anchorCtr="0" anchor="t" bIns="45700" lIns="91425" spcFirstLastPara="1" rIns="91425" wrap="square" tIns="45700">
            <a:noAutofit/>
          </a:bodyPr>
          <a:lstStyle/>
          <a:p>
            <a:pPr indent="50800" lvl="0" marL="0" marR="0" rtl="0" algn="l">
              <a:lnSpc>
                <a:spcPct val="90000"/>
              </a:lnSpc>
              <a:spcBef>
                <a:spcPts val="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Only training provider in NZ</a:t>
            </a:r>
            <a:endParaRPr sz="2400">
              <a:solidFill>
                <a:srgbClr val="1C4587"/>
              </a:solidFill>
              <a:latin typeface="Calibri"/>
              <a:ea typeface="Calibri"/>
              <a:cs typeface="Calibri"/>
              <a:sym typeface="Calibri"/>
            </a:endParaRPr>
          </a:p>
          <a:p>
            <a:pPr indent="50800" lvl="0" marL="0" marR="0" rtl="0" algn="l">
              <a:lnSpc>
                <a:spcPct val="90000"/>
              </a:lnSpc>
              <a:spcBef>
                <a:spcPts val="64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10 month</a:t>
            </a:r>
            <a:r>
              <a:rPr i="0" lang="en-US" sz="2400" u="none">
                <a:solidFill>
                  <a:srgbClr val="1C4587"/>
                </a:solidFill>
                <a:latin typeface="Calibri"/>
                <a:ea typeface="Calibri"/>
                <a:cs typeface="Calibri"/>
                <a:sym typeface="Calibri"/>
              </a:rPr>
              <a:t> year course</a:t>
            </a:r>
            <a:endParaRPr sz="2400">
              <a:solidFill>
                <a:srgbClr val="1C4587"/>
              </a:solidFill>
              <a:latin typeface="Calibri"/>
              <a:ea typeface="Calibri"/>
              <a:cs typeface="Calibri"/>
              <a:sym typeface="Calibri"/>
            </a:endParaRPr>
          </a:p>
          <a:p>
            <a:pPr indent="50800" lvl="0" marL="0" marR="0" rtl="0" algn="l">
              <a:lnSpc>
                <a:spcPct val="90000"/>
              </a:lnSpc>
              <a:spcBef>
                <a:spcPts val="64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Mainly distance learning</a:t>
            </a:r>
            <a:endParaRPr sz="2400">
              <a:solidFill>
                <a:srgbClr val="1C4587"/>
              </a:solidFill>
              <a:latin typeface="Calibri"/>
              <a:ea typeface="Calibri"/>
              <a:cs typeface="Calibri"/>
              <a:sym typeface="Calibri"/>
            </a:endParaRPr>
          </a:p>
          <a:p>
            <a:pPr indent="50800" lvl="0" marL="0" marR="0" rtl="0" algn="l">
              <a:lnSpc>
                <a:spcPct val="90000"/>
              </a:lnSpc>
              <a:spcBef>
                <a:spcPts val="64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Two four day practicums</a:t>
            </a:r>
            <a:endParaRPr sz="2400">
              <a:solidFill>
                <a:srgbClr val="1C4587"/>
              </a:solidFill>
              <a:latin typeface="Calibri"/>
              <a:ea typeface="Calibri"/>
              <a:cs typeface="Calibri"/>
              <a:sym typeface="Calibri"/>
            </a:endParaRPr>
          </a:p>
          <a:p>
            <a:pPr indent="50800" lvl="0" marL="0" marR="0" rtl="0" algn="l">
              <a:lnSpc>
                <a:spcPct val="90000"/>
              </a:lnSpc>
              <a:spcBef>
                <a:spcPts val="640"/>
              </a:spcBef>
              <a:spcAft>
                <a:spcPts val="0"/>
              </a:spcAft>
              <a:buClr>
                <a:srgbClr val="1C4587"/>
              </a:buClr>
              <a:buSzPts val="2400"/>
              <a:buFont typeface="Calibri"/>
              <a:buChar char="•"/>
            </a:pPr>
            <a:r>
              <a:rPr i="0" lang="en-US" sz="2400" u="none">
                <a:solidFill>
                  <a:srgbClr val="1C4587"/>
                </a:solidFill>
                <a:latin typeface="Calibri"/>
                <a:ea typeface="Calibri"/>
                <a:cs typeface="Calibri"/>
                <a:sym typeface="Calibri"/>
              </a:rPr>
              <a:t>Interval of supervised practice</a:t>
            </a:r>
            <a:endParaRPr sz="2400">
              <a:solidFill>
                <a:srgbClr val="1C4587"/>
              </a:solidFill>
              <a:latin typeface="Calibri"/>
              <a:ea typeface="Calibri"/>
              <a:cs typeface="Calibri"/>
              <a:sym typeface="Calibri"/>
            </a:endParaRPr>
          </a:p>
          <a:p>
            <a:pPr indent="0" lvl="0" marL="0" marR="0" rtl="0" algn="l">
              <a:lnSpc>
                <a:spcPct val="90000"/>
              </a:lnSpc>
              <a:spcBef>
                <a:spcPts val="640"/>
              </a:spcBef>
              <a:spcAft>
                <a:spcPts val="0"/>
              </a:spcAft>
              <a:buClr>
                <a:schemeClr val="dk1"/>
              </a:buClr>
              <a:buSzPts val="3200"/>
              <a:buFont typeface="Arial"/>
              <a:buChar char="•"/>
            </a:pPr>
            <a:r>
              <a:rPr i="0" lang="en-US" sz="2400" u="none">
                <a:solidFill>
                  <a:srgbClr val="1C4587"/>
                </a:solidFill>
                <a:latin typeface="Calibri"/>
                <a:ea typeface="Calibri"/>
                <a:cs typeface="Calibri"/>
                <a:sym typeface="Calibri"/>
              </a:rPr>
              <a:t>Ongoing clinical support and </a:t>
            </a:r>
            <a:r>
              <a:rPr lang="en-US" sz="2400">
                <a:solidFill>
                  <a:srgbClr val="1C4587"/>
                </a:solidFill>
                <a:latin typeface="Calibri"/>
                <a:ea typeface="Calibri"/>
                <a:cs typeface="Calibri"/>
                <a:sym typeface="Calibri"/>
              </a:rPr>
              <a:t>random</a:t>
            </a:r>
            <a:r>
              <a:rPr i="0" lang="en-US" sz="2400" u="none">
                <a:solidFill>
                  <a:srgbClr val="1C4587"/>
                </a:solidFill>
                <a:latin typeface="Calibri"/>
                <a:ea typeface="Calibri"/>
                <a:cs typeface="Calibri"/>
                <a:sym typeface="Calibri"/>
              </a:rPr>
              <a:t> audits</a:t>
            </a:r>
            <a:br>
              <a:rPr b="0" i="0" lang="en-US" sz="3200" u="none">
                <a:solidFill>
                  <a:schemeClr val="dk1"/>
                </a:solidFill>
                <a:latin typeface="Tahoma"/>
                <a:ea typeface="Tahoma"/>
                <a:cs typeface="Tahoma"/>
                <a:sym typeface="Tahoma"/>
              </a:rPr>
            </a:br>
            <a:endParaRPr/>
          </a:p>
        </p:txBody>
      </p:sp>
      <p:pic>
        <p:nvPicPr>
          <p:cNvPr descr="NEW LOGO JPEG.jpg" id="550" name="Google Shape;550;p67"/>
          <p:cNvPicPr preferRelativeResize="0"/>
          <p:nvPr/>
        </p:nvPicPr>
        <p:blipFill rotWithShape="1">
          <a:blip r:embed="rId3">
            <a:alphaModFix/>
          </a:blip>
          <a:srcRect b="0" l="0" r="0" t="0"/>
          <a:stretch/>
        </p:blipFill>
        <p:spPr>
          <a:xfrm>
            <a:off x="7353300" y="0"/>
            <a:ext cx="1790700" cy="714375"/>
          </a:xfrm>
          <a:prstGeom prst="rect">
            <a:avLst/>
          </a:prstGeom>
          <a:noFill/>
          <a:ln>
            <a:noFill/>
          </a:ln>
        </p:spPr>
      </p:pic>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8"/>
          <p:cNvSpPr txBox="1"/>
          <p:nvPr>
            <p:ph type="title"/>
          </p:nvPr>
        </p:nvSpPr>
        <p:spPr>
          <a:xfrm>
            <a:off x="468312" y="74295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3600" u="none" cap="none" strike="noStrike">
                <a:solidFill>
                  <a:schemeClr val="dk2"/>
                </a:solidFill>
                <a:latin typeface="Calibri"/>
                <a:ea typeface="Calibri"/>
                <a:cs typeface="Calibri"/>
                <a:sym typeface="Calibri"/>
              </a:rPr>
              <a:t>Education for Health Professionals</a:t>
            </a:r>
            <a:endParaRPr sz="3600">
              <a:solidFill>
                <a:schemeClr val="dk2"/>
              </a:solidFill>
            </a:endParaRPr>
          </a:p>
        </p:txBody>
      </p:sp>
      <p:sp>
        <p:nvSpPr>
          <p:cNvPr id="556" name="Google Shape;556;p68"/>
          <p:cNvSpPr txBox="1"/>
          <p:nvPr>
            <p:ph idx="1" type="body"/>
          </p:nvPr>
        </p:nvSpPr>
        <p:spPr>
          <a:xfrm>
            <a:off x="1809387" y="1885950"/>
            <a:ext cx="8229600" cy="3489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0" i="0" lang="en-US" sz="3200" u="none">
                <a:solidFill>
                  <a:srgbClr val="38761D"/>
                </a:solidFill>
                <a:latin typeface="Calibri"/>
                <a:ea typeface="Calibri"/>
                <a:cs typeface="Calibri"/>
                <a:sym typeface="Calibri"/>
              </a:rPr>
              <a:t>We offer courses approved by:</a:t>
            </a:r>
            <a:endParaRPr>
              <a:solidFill>
                <a:srgbClr val="38761D"/>
              </a:solidFill>
            </a:endParaRPr>
          </a:p>
          <a:p>
            <a:pPr indent="-342900" lvl="0" marL="342900" marR="0" rtl="0" algn="l">
              <a:lnSpc>
                <a:spcPct val="100000"/>
              </a:lnSpc>
              <a:spcBef>
                <a:spcPts val="640"/>
              </a:spcBef>
              <a:spcAft>
                <a:spcPts val="0"/>
              </a:spcAft>
              <a:buClr>
                <a:srgbClr val="38761D"/>
              </a:buClr>
              <a:buSzPts val="3200"/>
              <a:buFont typeface="Arial"/>
              <a:buChar char="•"/>
            </a:pPr>
            <a:r>
              <a:rPr b="0" i="0" lang="en-US" sz="3200" u="none">
                <a:solidFill>
                  <a:srgbClr val="38761D"/>
                </a:solidFill>
                <a:latin typeface="Calibri"/>
                <a:ea typeface="Calibri"/>
                <a:cs typeface="Calibri"/>
                <a:sym typeface="Calibri"/>
              </a:rPr>
              <a:t>RNZCGPs for GPs</a:t>
            </a:r>
            <a:endParaRPr>
              <a:solidFill>
                <a:srgbClr val="38761D"/>
              </a:solidFill>
            </a:endParaRPr>
          </a:p>
          <a:p>
            <a:pPr indent="-342900" lvl="0" marL="342900" marR="0" rtl="0" algn="l">
              <a:lnSpc>
                <a:spcPct val="100000"/>
              </a:lnSpc>
              <a:spcBef>
                <a:spcPts val="640"/>
              </a:spcBef>
              <a:spcAft>
                <a:spcPts val="0"/>
              </a:spcAft>
              <a:buClr>
                <a:srgbClr val="38761D"/>
              </a:buClr>
              <a:buSzPts val="3200"/>
              <a:buFont typeface="Arial"/>
              <a:buChar char="•"/>
            </a:pPr>
            <a:r>
              <a:rPr b="0" i="0" lang="en-US" sz="3200" u="none">
                <a:solidFill>
                  <a:srgbClr val="38761D"/>
                </a:solidFill>
                <a:latin typeface="Calibri"/>
                <a:ea typeface="Calibri"/>
                <a:cs typeface="Calibri"/>
                <a:sym typeface="Calibri"/>
              </a:rPr>
              <a:t>Midwifery Council for </a:t>
            </a:r>
            <a:r>
              <a:rPr lang="en-US">
                <a:solidFill>
                  <a:srgbClr val="38761D"/>
                </a:solidFill>
              </a:rPr>
              <a:t>Midwives</a:t>
            </a:r>
            <a:endParaRPr>
              <a:solidFill>
                <a:srgbClr val="38761D"/>
              </a:solidFill>
            </a:endParaRPr>
          </a:p>
          <a:p>
            <a:pPr indent="-342900" lvl="0" marL="342900" marR="0" rtl="0" algn="l">
              <a:lnSpc>
                <a:spcPct val="100000"/>
              </a:lnSpc>
              <a:spcBef>
                <a:spcPts val="640"/>
              </a:spcBef>
              <a:spcAft>
                <a:spcPts val="0"/>
              </a:spcAft>
              <a:buClr>
                <a:srgbClr val="38761D"/>
              </a:buClr>
              <a:buSzPts val="3200"/>
              <a:buFont typeface="Arial"/>
              <a:buChar char="•"/>
            </a:pPr>
            <a:r>
              <a:rPr b="0" i="0" lang="en-US" sz="3200" u="none">
                <a:solidFill>
                  <a:srgbClr val="38761D"/>
                </a:solidFill>
                <a:latin typeface="Calibri"/>
                <a:ea typeface="Calibri"/>
                <a:cs typeface="Calibri"/>
                <a:sym typeface="Calibri"/>
              </a:rPr>
              <a:t>Family Planning for Nurses</a:t>
            </a:r>
            <a:endParaRPr>
              <a:solidFill>
                <a:srgbClr val="38761D"/>
              </a:solidFill>
            </a:endParaRPr>
          </a:p>
          <a:p>
            <a:pPr indent="-342900" lvl="0" marL="342900" marR="0" rtl="0" algn="l">
              <a:lnSpc>
                <a:spcPct val="100000"/>
              </a:lnSpc>
              <a:spcBef>
                <a:spcPts val="640"/>
              </a:spcBef>
              <a:spcAft>
                <a:spcPts val="0"/>
              </a:spcAft>
              <a:buClr>
                <a:srgbClr val="38761D"/>
              </a:buClr>
              <a:buSzPts val="3200"/>
              <a:buFont typeface="Arial"/>
              <a:buChar char="•"/>
            </a:pPr>
            <a:r>
              <a:rPr b="0" i="0" lang="en-US" sz="3200" u="none">
                <a:solidFill>
                  <a:srgbClr val="38761D"/>
                </a:solidFill>
                <a:latin typeface="Calibri"/>
                <a:ea typeface="Calibri"/>
                <a:cs typeface="Calibri"/>
                <a:sym typeface="Calibri"/>
              </a:rPr>
              <a:t>5</a:t>
            </a:r>
            <a:r>
              <a:rPr b="0" baseline="30000" i="0" lang="en-US" sz="3200" u="none">
                <a:solidFill>
                  <a:srgbClr val="38761D"/>
                </a:solidFill>
                <a:latin typeface="Calibri"/>
                <a:ea typeface="Calibri"/>
                <a:cs typeface="Calibri"/>
                <a:sym typeface="Calibri"/>
              </a:rPr>
              <a:t>th</a:t>
            </a:r>
            <a:r>
              <a:rPr b="0" i="0" lang="en-US" sz="3200" u="none">
                <a:solidFill>
                  <a:srgbClr val="38761D"/>
                </a:solidFill>
                <a:latin typeface="Calibri"/>
                <a:ea typeface="Calibri"/>
                <a:cs typeface="Calibri"/>
                <a:sym typeface="Calibri"/>
              </a:rPr>
              <a:t> year Medical Students</a:t>
            </a:r>
            <a:endParaRPr>
              <a:solidFill>
                <a:srgbClr val="38761D"/>
              </a:solidFill>
            </a:endParaRPr>
          </a:p>
        </p:txBody>
      </p:sp>
      <p:pic>
        <p:nvPicPr>
          <p:cNvPr descr="NEW LOGO JPEG.jpg" id="557" name="Google Shape;557;p68"/>
          <p:cNvPicPr preferRelativeResize="0"/>
          <p:nvPr/>
        </p:nvPicPr>
        <p:blipFill rotWithShape="1">
          <a:blip r:embed="rId3">
            <a:alphaModFix/>
          </a:blip>
          <a:srcRect b="0" l="0" r="0" t="0"/>
          <a:stretch/>
        </p:blipFill>
        <p:spPr>
          <a:xfrm>
            <a:off x="7353300" y="28575"/>
            <a:ext cx="1790700" cy="714375"/>
          </a:xfrm>
          <a:prstGeom prst="rect">
            <a:avLst/>
          </a:prstGeom>
          <a:noFill/>
          <a:ln>
            <a:noFill/>
          </a:ln>
        </p:spPr>
      </p:pic>
      <p:pic>
        <p:nvPicPr>
          <p:cNvPr descr="http://download.thelancet.com/flatcontentassets/series/medical-education.jpg" id="558" name="Google Shape;558;p68"/>
          <p:cNvPicPr preferRelativeResize="0"/>
          <p:nvPr/>
        </p:nvPicPr>
        <p:blipFill rotWithShape="1">
          <a:blip r:embed="rId4">
            <a:alphaModFix/>
          </a:blip>
          <a:srcRect b="0" l="0" r="0" t="0"/>
          <a:stretch/>
        </p:blipFill>
        <p:spPr>
          <a:xfrm>
            <a:off x="6140450" y="4935537"/>
            <a:ext cx="3041650" cy="2509837"/>
          </a:xfrm>
          <a:prstGeom prst="rect">
            <a:avLst/>
          </a:prstGeom>
          <a:noFill/>
          <a:ln>
            <a:noFill/>
          </a:ln>
        </p:spPr>
      </p:pic>
      <p:pic>
        <p:nvPicPr>
          <p:cNvPr id="559" name="Google Shape;559;p68"/>
          <p:cNvPicPr preferRelativeResize="0"/>
          <p:nvPr/>
        </p:nvPicPr>
        <p:blipFill rotWithShape="1">
          <a:blip r:embed="rId5">
            <a:alphaModFix/>
          </a:blip>
          <a:srcRect b="0" l="0" r="0" t="0"/>
          <a:stretch/>
        </p:blipFill>
        <p:spPr>
          <a:xfrm>
            <a:off x="2" y="5375250"/>
            <a:ext cx="2908200" cy="19383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9"/>
          <p:cNvSpPr txBox="1"/>
          <p:nvPr>
            <p:ph type="ctrTitle"/>
          </p:nvPr>
        </p:nvSpPr>
        <p:spPr>
          <a:xfrm>
            <a:off x="685800" y="69215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3600" u="none" cap="none" strike="noStrike">
                <a:solidFill>
                  <a:srgbClr val="38761D"/>
                </a:solidFill>
                <a:latin typeface="Calibri"/>
                <a:ea typeface="Calibri"/>
                <a:cs typeface="Calibri"/>
                <a:sym typeface="Calibri"/>
              </a:rPr>
              <a:t>Education in the Community</a:t>
            </a:r>
            <a:endParaRPr sz="3600">
              <a:solidFill>
                <a:srgbClr val="38761D"/>
              </a:solidFill>
            </a:endParaRPr>
          </a:p>
        </p:txBody>
      </p:sp>
      <p:sp>
        <p:nvSpPr>
          <p:cNvPr id="565" name="Google Shape;565;p69"/>
          <p:cNvSpPr txBox="1"/>
          <p:nvPr>
            <p:ph idx="1" type="subTitle"/>
          </p:nvPr>
        </p:nvSpPr>
        <p:spPr>
          <a:xfrm>
            <a:off x="1371600" y="2349500"/>
            <a:ext cx="6400800" cy="388778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1C4587"/>
              </a:buClr>
              <a:buSzPts val="3200"/>
              <a:buFont typeface="Noto Sans Symbols"/>
              <a:buChar char="✓"/>
            </a:pPr>
            <a:r>
              <a:rPr b="0" i="0" lang="en-US" sz="3200" u="none">
                <a:solidFill>
                  <a:srgbClr val="1C4587"/>
                </a:solidFill>
                <a:latin typeface="Calibri"/>
                <a:ea typeface="Calibri"/>
                <a:cs typeface="Calibri"/>
                <a:sym typeface="Calibri"/>
              </a:rPr>
              <a:t>Interested community groups</a:t>
            </a:r>
            <a:endParaRPr>
              <a:solidFill>
                <a:srgbClr val="1C4587"/>
              </a:solidFill>
            </a:endParaRPr>
          </a:p>
          <a:p>
            <a:pPr indent="-457200" lvl="0" marL="457200" marR="0" rtl="0" algn="l">
              <a:lnSpc>
                <a:spcPct val="100000"/>
              </a:lnSpc>
              <a:spcBef>
                <a:spcPts val="640"/>
              </a:spcBef>
              <a:spcAft>
                <a:spcPts val="0"/>
              </a:spcAft>
              <a:buClr>
                <a:srgbClr val="1C4587"/>
              </a:buClr>
              <a:buSzPts val="3200"/>
              <a:buFont typeface="Noto Sans Symbols"/>
              <a:buChar char="✓"/>
            </a:pPr>
            <a:r>
              <a:rPr b="0" i="0" lang="en-US" sz="3200" u="none">
                <a:solidFill>
                  <a:srgbClr val="1C4587"/>
                </a:solidFill>
                <a:latin typeface="Calibri"/>
                <a:ea typeface="Calibri"/>
                <a:cs typeface="Calibri"/>
                <a:sym typeface="Calibri"/>
              </a:rPr>
              <a:t>Antenatal groups</a:t>
            </a:r>
            <a:endParaRPr>
              <a:solidFill>
                <a:srgbClr val="1C4587"/>
              </a:solidFill>
            </a:endParaRPr>
          </a:p>
          <a:p>
            <a:pPr indent="-457200" lvl="0" marL="457200" marR="0" rtl="0" algn="l">
              <a:lnSpc>
                <a:spcPct val="100000"/>
              </a:lnSpc>
              <a:spcBef>
                <a:spcPts val="640"/>
              </a:spcBef>
              <a:spcAft>
                <a:spcPts val="0"/>
              </a:spcAft>
              <a:buClr>
                <a:srgbClr val="1C4587"/>
              </a:buClr>
              <a:buSzPts val="3200"/>
              <a:buFont typeface="Noto Sans Symbols"/>
              <a:buChar char="✓"/>
            </a:pPr>
            <a:r>
              <a:rPr b="0" i="0" lang="en-US" sz="3200" u="none">
                <a:solidFill>
                  <a:srgbClr val="1C4587"/>
                </a:solidFill>
                <a:latin typeface="Calibri"/>
                <a:ea typeface="Calibri"/>
                <a:cs typeface="Calibri"/>
                <a:sym typeface="Calibri"/>
              </a:rPr>
              <a:t>Postnatal groups</a:t>
            </a:r>
            <a:endParaRPr>
              <a:solidFill>
                <a:srgbClr val="1C4587"/>
              </a:solidFill>
            </a:endParaRPr>
          </a:p>
          <a:p>
            <a:pPr indent="-457200" lvl="0" marL="457200" marR="0" rtl="0" algn="l">
              <a:lnSpc>
                <a:spcPct val="100000"/>
              </a:lnSpc>
              <a:spcBef>
                <a:spcPts val="640"/>
              </a:spcBef>
              <a:spcAft>
                <a:spcPts val="0"/>
              </a:spcAft>
              <a:buClr>
                <a:srgbClr val="1C4587"/>
              </a:buClr>
              <a:buSzPts val="3200"/>
              <a:buFont typeface="Noto Sans Symbols"/>
              <a:buChar char="✓"/>
            </a:pPr>
            <a:r>
              <a:rPr b="0" i="0" lang="en-US" sz="3200" u="none">
                <a:solidFill>
                  <a:srgbClr val="1C4587"/>
                </a:solidFill>
                <a:latin typeface="Calibri"/>
                <a:ea typeface="Calibri"/>
                <a:cs typeface="Calibri"/>
                <a:sym typeface="Calibri"/>
              </a:rPr>
              <a:t>Schools </a:t>
            </a:r>
            <a:endParaRPr>
              <a:solidFill>
                <a:srgbClr val="1C4587"/>
              </a:solidFill>
            </a:endParaRPr>
          </a:p>
          <a:p>
            <a:pPr indent="-457200" lvl="1" marL="914400" marR="0" rtl="0" algn="l">
              <a:lnSpc>
                <a:spcPct val="100000"/>
              </a:lnSpc>
              <a:spcBef>
                <a:spcPts val="560"/>
              </a:spcBef>
              <a:spcAft>
                <a:spcPts val="0"/>
              </a:spcAft>
              <a:buClr>
                <a:srgbClr val="1C4587"/>
              </a:buClr>
              <a:buSzPts val="2800"/>
              <a:buFont typeface="Arial"/>
              <a:buChar char="•"/>
            </a:pPr>
            <a:r>
              <a:rPr b="0" i="0" lang="en-US" sz="2800" u="none" cap="none" strike="noStrike">
                <a:solidFill>
                  <a:srgbClr val="1C4587"/>
                </a:solidFill>
                <a:latin typeface="Calibri"/>
                <a:ea typeface="Calibri"/>
                <a:cs typeface="Calibri"/>
                <a:sym typeface="Calibri"/>
              </a:rPr>
              <a:t>puberty, contraception, valuing fertility, sexual health</a:t>
            </a:r>
            <a:endParaRPr>
              <a:solidFill>
                <a:srgbClr val="1C4587"/>
              </a:solidFill>
            </a:endParaRPr>
          </a:p>
          <a:p>
            <a:pPr indent="0" lvl="0" marL="0" marR="0" rtl="0" algn="ctr">
              <a:spcBef>
                <a:spcPts val="560"/>
              </a:spcBef>
              <a:spcAft>
                <a:spcPts val="0"/>
              </a:spcAft>
              <a:buClr>
                <a:srgbClr val="888888"/>
              </a:buClr>
              <a:buFont typeface="Arial"/>
              <a:buNone/>
            </a:pPr>
            <a:r>
              <a:t/>
            </a:r>
            <a:endParaRPr b="0" i="0" sz="2800" u="none" cap="none" strike="noStrike">
              <a:solidFill>
                <a:schemeClr val="dk1"/>
              </a:solidFill>
              <a:latin typeface="Calibri"/>
              <a:ea typeface="Calibri"/>
              <a:cs typeface="Calibri"/>
              <a:sym typeface="Calibri"/>
            </a:endParaRPr>
          </a:p>
        </p:txBody>
      </p:sp>
      <p:pic>
        <p:nvPicPr>
          <p:cNvPr descr="NEW LOGO JPEG.jpg" id="566" name="Google Shape;566;p69"/>
          <p:cNvPicPr preferRelativeResize="0"/>
          <p:nvPr/>
        </p:nvPicPr>
        <p:blipFill rotWithShape="1">
          <a:blip r:embed="rId3">
            <a:alphaModFix/>
          </a:blip>
          <a:srcRect b="0" l="0" r="0" t="0"/>
          <a:stretch/>
        </p:blipFill>
        <p:spPr>
          <a:xfrm>
            <a:off x="7353300" y="0"/>
            <a:ext cx="1790700" cy="714375"/>
          </a:xfrm>
          <a:prstGeom prst="rect">
            <a:avLst/>
          </a:prstGeom>
          <a:noFill/>
          <a:ln>
            <a:noFill/>
          </a:ln>
        </p:spPr>
      </p:pic>
      <p:pic>
        <p:nvPicPr>
          <p:cNvPr id="567" name="Google Shape;567;p69"/>
          <p:cNvPicPr preferRelativeResize="0"/>
          <p:nvPr/>
        </p:nvPicPr>
        <p:blipFill rotWithShape="1">
          <a:blip r:embed="rId4">
            <a:alphaModFix/>
          </a:blip>
          <a:srcRect b="0" l="0" r="0" t="0"/>
          <a:stretch/>
        </p:blipFill>
        <p:spPr>
          <a:xfrm>
            <a:off x="6629400" y="2854325"/>
            <a:ext cx="2286000" cy="20002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0"/>
          <p:cNvSpPr txBox="1"/>
          <p:nvPr/>
        </p:nvSpPr>
        <p:spPr>
          <a:xfrm>
            <a:off x="3810000" y="6324600"/>
            <a:ext cx="1828800" cy="3048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4" name="Google Shape;574;p70"/>
          <p:cNvSpPr txBox="1"/>
          <p:nvPr/>
        </p:nvSpPr>
        <p:spPr>
          <a:xfrm>
            <a:off x="5050525" y="2472970"/>
            <a:ext cx="3648000" cy="3571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2000" u="none">
                <a:solidFill>
                  <a:schemeClr val="dk2"/>
                </a:solidFill>
                <a:latin typeface="Calibri"/>
                <a:ea typeface="Calibri"/>
                <a:cs typeface="Calibri"/>
                <a:sym typeface="Calibri"/>
              </a:rPr>
              <a:t>For Further Information</a:t>
            </a:r>
            <a:endParaRPr sz="2000">
              <a:solidFill>
                <a:schemeClr val="dk2"/>
              </a:solidFill>
            </a:endParaRPr>
          </a:p>
          <a:p>
            <a:pPr indent="0" lvl="0" marL="0" marR="0" rtl="0" algn="ctr">
              <a:lnSpc>
                <a:spcPct val="100000"/>
              </a:lnSpc>
              <a:spcBef>
                <a:spcPts val="1200"/>
              </a:spcBef>
              <a:spcAft>
                <a:spcPts val="0"/>
              </a:spcAft>
              <a:buClr>
                <a:schemeClr val="dk1"/>
              </a:buClr>
              <a:buFont typeface="Calibri"/>
              <a:buNone/>
            </a:pPr>
            <a:r>
              <a:rPr b="1" i="0" lang="en-US" sz="2000" u="none">
                <a:solidFill>
                  <a:schemeClr val="dk2"/>
                </a:solidFill>
                <a:latin typeface="Calibri"/>
                <a:ea typeface="Calibri"/>
                <a:cs typeface="Calibri"/>
                <a:sym typeface="Calibri"/>
              </a:rPr>
              <a:t>visit our website</a:t>
            </a:r>
            <a:endParaRPr sz="2000">
              <a:solidFill>
                <a:schemeClr val="dk2"/>
              </a:solidFill>
            </a:endParaRPr>
          </a:p>
          <a:p>
            <a:pPr indent="0" lvl="0" marL="0" marR="0" rtl="0" algn="ctr">
              <a:lnSpc>
                <a:spcPct val="100000"/>
              </a:lnSpc>
              <a:spcBef>
                <a:spcPts val="1400"/>
              </a:spcBef>
              <a:spcAft>
                <a:spcPts val="0"/>
              </a:spcAft>
              <a:buClr>
                <a:schemeClr val="dk1"/>
              </a:buClr>
              <a:buFont typeface="Calibri"/>
              <a:buNone/>
            </a:pPr>
            <a:r>
              <a:rPr b="1" i="0" lang="en-US" sz="2000" u="none">
                <a:solidFill>
                  <a:schemeClr val="dk2"/>
                </a:solidFill>
                <a:latin typeface="Calibri"/>
                <a:ea typeface="Calibri"/>
                <a:cs typeface="Calibri"/>
                <a:sym typeface="Calibri"/>
              </a:rPr>
              <a:t>www.naturalfertility.co.nz</a:t>
            </a:r>
            <a:endParaRPr b="1" i="0" sz="2000" u="non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800" u="none">
              <a:solidFill>
                <a:schemeClr val="dk1"/>
              </a:solidFill>
              <a:latin typeface="Calibri"/>
              <a:ea typeface="Calibri"/>
              <a:cs typeface="Calibri"/>
              <a:sym typeface="Calibri"/>
            </a:endParaRPr>
          </a:p>
        </p:txBody>
      </p:sp>
      <p:pic>
        <p:nvPicPr>
          <p:cNvPr id="575" name="Google Shape;575;p70"/>
          <p:cNvPicPr preferRelativeResize="0"/>
          <p:nvPr/>
        </p:nvPicPr>
        <p:blipFill>
          <a:blip r:embed="rId3">
            <a:alphaModFix/>
          </a:blip>
          <a:stretch>
            <a:fillRect/>
          </a:stretch>
        </p:blipFill>
        <p:spPr>
          <a:xfrm>
            <a:off x="579250" y="152400"/>
            <a:ext cx="3457428" cy="655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pSp>
        <p:nvGrpSpPr>
          <p:cNvPr id="108" name="Google Shape;108;p20"/>
          <p:cNvGrpSpPr/>
          <p:nvPr/>
        </p:nvGrpSpPr>
        <p:grpSpPr>
          <a:xfrm>
            <a:off x="7239000" y="152400"/>
            <a:ext cx="1782762" cy="561975"/>
            <a:chOff x="7366000" y="6294437"/>
            <a:chExt cx="1782762" cy="561975"/>
          </a:xfrm>
        </p:grpSpPr>
        <p:pic>
          <p:nvPicPr>
            <p:cNvPr descr="logo-right-withtype[1]" id="109" name="Google Shape;109;p20"/>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110" name="Google Shape;110;p20"/>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pic>
        <p:nvPicPr>
          <p:cNvPr id="111" name="Google Shape;111;p20"/>
          <p:cNvPicPr preferRelativeResize="0"/>
          <p:nvPr/>
        </p:nvPicPr>
        <p:blipFill>
          <a:blip r:embed="rId5">
            <a:alphaModFix/>
          </a:blip>
          <a:stretch>
            <a:fillRect/>
          </a:stretch>
        </p:blipFill>
        <p:spPr>
          <a:xfrm>
            <a:off x="577850" y="866775"/>
            <a:ext cx="7988309" cy="5991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sp>
        <p:nvSpPr>
          <p:cNvPr id="117" name="Google Shape;117;p21"/>
          <p:cNvSpPr txBox="1"/>
          <p:nvPr>
            <p:ph type="title"/>
          </p:nvPr>
        </p:nvSpPr>
        <p:spPr>
          <a:xfrm>
            <a:off x="685800" y="908050"/>
            <a:ext cx="7772400" cy="8445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Font typeface="Calibri"/>
              <a:buNone/>
            </a:pPr>
            <a:r>
              <a:rPr b="1" i="0" lang="en-US" sz="4400" u="none" cap="none" strike="noStrike">
                <a:solidFill>
                  <a:srgbClr val="38761D"/>
                </a:solidFill>
                <a:latin typeface="Calibri"/>
                <a:ea typeface="Calibri"/>
                <a:cs typeface="Calibri"/>
                <a:sym typeface="Calibri"/>
              </a:rPr>
              <a:t>MISSION STATEMENT</a:t>
            </a:r>
            <a:endParaRPr>
              <a:solidFill>
                <a:srgbClr val="38761D"/>
              </a:solidFill>
            </a:endParaRPr>
          </a:p>
        </p:txBody>
      </p:sp>
      <p:sp>
        <p:nvSpPr>
          <p:cNvPr id="118" name="Google Shape;118;p21"/>
          <p:cNvSpPr txBox="1"/>
          <p:nvPr>
            <p:ph idx="1" type="body"/>
          </p:nvPr>
        </p:nvSpPr>
        <p:spPr>
          <a:xfrm>
            <a:off x="685800" y="1946275"/>
            <a:ext cx="7772400" cy="3603625"/>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accent2"/>
              </a:solidFill>
              <a:latin typeface="Calibri"/>
              <a:ea typeface="Calibri"/>
              <a:cs typeface="Calibri"/>
              <a:sym typeface="Calibri"/>
            </a:endParaRPr>
          </a:p>
          <a:p>
            <a:pPr indent="-342900" lvl="0" marL="342900" marR="0" rtl="0" algn="l">
              <a:lnSpc>
                <a:spcPct val="100000"/>
              </a:lnSpc>
              <a:spcBef>
                <a:spcPts val="800"/>
              </a:spcBef>
              <a:spcAft>
                <a:spcPts val="0"/>
              </a:spcAft>
              <a:buClr>
                <a:schemeClr val="dk1"/>
              </a:buClr>
              <a:buFont typeface="Arial"/>
              <a:buNone/>
            </a:pPr>
            <a:r>
              <a:rPr i="0" lang="en-US" sz="4000" u="none" cap="none" strike="noStrike">
                <a:solidFill>
                  <a:srgbClr val="1C4587"/>
                </a:solidFill>
                <a:latin typeface="Calibri"/>
                <a:ea typeface="Calibri"/>
                <a:cs typeface="Calibri"/>
                <a:sym typeface="Calibri"/>
              </a:rPr>
              <a:t>   To be recognised as the authority on fertility awareness and natural family planning in New Zealand</a:t>
            </a:r>
            <a:endParaRPr>
              <a:solidFill>
                <a:srgbClr val="1C4587"/>
              </a:solidFill>
            </a:endParaRPr>
          </a:p>
        </p:txBody>
      </p:sp>
      <p:grpSp>
        <p:nvGrpSpPr>
          <p:cNvPr id="119" name="Google Shape;119;p21"/>
          <p:cNvGrpSpPr/>
          <p:nvPr/>
        </p:nvGrpSpPr>
        <p:grpSpPr>
          <a:xfrm>
            <a:off x="7239000" y="152400"/>
            <a:ext cx="1782762" cy="561975"/>
            <a:chOff x="7366000" y="6294437"/>
            <a:chExt cx="1782762" cy="561975"/>
          </a:xfrm>
        </p:grpSpPr>
        <p:pic>
          <p:nvPicPr>
            <p:cNvPr descr="logo-right-withtype[1]" id="120" name="Google Shape;120;p21"/>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121" name="Google Shape;121;p21"/>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Font typeface="Calibri"/>
              <a:buNone/>
            </a:pPr>
            <a:r>
              <a:rPr b="0" i="0" lang="en-US" sz="1200" u="none">
                <a:solidFill>
                  <a:srgbClr val="898989"/>
                </a:solidFill>
                <a:latin typeface="Calibri"/>
                <a:ea typeface="Calibri"/>
                <a:cs typeface="Calibri"/>
                <a:sym typeface="Calibri"/>
              </a:rPr>
              <a:t>www.naturalfertility.co.nz</a:t>
            </a:r>
            <a:endParaRPr/>
          </a:p>
        </p:txBody>
      </p:sp>
      <p:grpSp>
        <p:nvGrpSpPr>
          <p:cNvPr id="127" name="Google Shape;127;p22"/>
          <p:cNvGrpSpPr/>
          <p:nvPr/>
        </p:nvGrpSpPr>
        <p:grpSpPr>
          <a:xfrm>
            <a:off x="7235825" y="152400"/>
            <a:ext cx="1782762" cy="561975"/>
            <a:chOff x="7366000" y="6294437"/>
            <a:chExt cx="1782762" cy="561975"/>
          </a:xfrm>
        </p:grpSpPr>
        <p:pic>
          <p:nvPicPr>
            <p:cNvPr descr="logo-right-withtype[1]" id="128" name="Google Shape;128;p22"/>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129" name="Google Shape;129;p22"/>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sp>
        <p:nvSpPr>
          <p:cNvPr id="130" name="Google Shape;130;p22"/>
          <p:cNvSpPr txBox="1"/>
          <p:nvPr/>
        </p:nvSpPr>
        <p:spPr>
          <a:xfrm>
            <a:off x="457200" y="1371600"/>
            <a:ext cx="8305800" cy="27701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US" sz="2400" u="none">
                <a:solidFill>
                  <a:srgbClr val="1C4587"/>
                </a:solidFill>
                <a:latin typeface="Calibri"/>
                <a:ea typeface="Calibri"/>
                <a:cs typeface="Calibri"/>
                <a:sym typeface="Calibri"/>
              </a:rPr>
              <a:t>Natural Family Planning is defined as a method of fertility regulation by which, with reference to the natural physiological manifestations of the fertile and infertile phases of the menstrual cycle, the couple can time and/or abstain from sexual intercourse according to their desire to achieve or avoid a pregnancy.</a:t>
            </a:r>
            <a:endParaRPr>
              <a:solidFill>
                <a:srgbClr val="1C4587"/>
              </a:solidFill>
            </a:endParaRPr>
          </a:p>
          <a:p>
            <a:pPr indent="0" lvl="0" marL="0" marR="0" rtl="0" algn="l">
              <a:lnSpc>
                <a:spcPct val="100000"/>
              </a:lnSpc>
              <a:spcBef>
                <a:spcPts val="0"/>
              </a:spcBef>
              <a:spcAft>
                <a:spcPts val="0"/>
              </a:spcAft>
              <a:buNone/>
            </a:pPr>
            <a:r>
              <a:t/>
            </a:r>
            <a:endParaRPr b="1" i="0" sz="2400" u="none">
              <a:solidFill>
                <a:schemeClr val="dk1"/>
              </a:solidFill>
              <a:latin typeface="Calibri"/>
              <a:ea typeface="Calibri"/>
              <a:cs typeface="Calibri"/>
              <a:sym typeface="Calibri"/>
            </a:endParaRPr>
          </a:p>
        </p:txBody>
      </p:sp>
      <p:sp>
        <p:nvSpPr>
          <p:cNvPr id="131" name="Google Shape;131;p22"/>
          <p:cNvSpPr txBox="1"/>
          <p:nvPr/>
        </p:nvSpPr>
        <p:spPr>
          <a:xfrm>
            <a:off x="381000" y="4114800"/>
            <a:ext cx="8305800" cy="2124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US" sz="2400" u="none">
                <a:solidFill>
                  <a:srgbClr val="1C4587"/>
                </a:solidFill>
                <a:latin typeface="Calibri"/>
                <a:ea typeface="Calibri"/>
                <a:cs typeface="Calibri"/>
                <a:sym typeface="Calibri"/>
              </a:rPr>
              <a:t>The Sympto-thermal method of Natural Family Planning offers a 98% effective method of family planning. The effectiveness of the method is reduced when barriers or devices are introduced.</a:t>
            </a:r>
            <a:endParaRPr>
              <a:solidFill>
                <a:srgbClr val="1C4587"/>
              </a:solidFill>
            </a:endParaRPr>
          </a:p>
          <a:p>
            <a:pPr indent="0" lvl="0" marL="0" marR="0" rtl="0" algn="l">
              <a:lnSpc>
                <a:spcPct val="100000"/>
              </a:lnSpc>
              <a:spcBef>
                <a:spcPts val="1100"/>
              </a:spcBef>
              <a:spcAft>
                <a:spcPts val="0"/>
              </a:spcAft>
              <a:buClr>
                <a:schemeClr val="dk1"/>
              </a:buClr>
              <a:buFont typeface="Arial"/>
              <a:buNone/>
            </a:pPr>
            <a:r>
              <a:t/>
            </a:r>
            <a:endParaRPr b="1" i="0" sz="2200" u="non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200" u="none">
              <a:solidFill>
                <a:schemeClr val="accent2"/>
              </a:solidFill>
              <a:latin typeface="Calibri"/>
              <a:ea typeface="Calibri"/>
              <a:cs typeface="Calibri"/>
              <a:sym typeface="Calibri"/>
            </a:endParaRPr>
          </a:p>
        </p:txBody>
      </p:sp>
      <p:sp>
        <p:nvSpPr>
          <p:cNvPr id="132" name="Google Shape;132;p22"/>
          <p:cNvSpPr txBox="1"/>
          <p:nvPr/>
        </p:nvSpPr>
        <p:spPr>
          <a:xfrm>
            <a:off x="2209800" y="714387"/>
            <a:ext cx="4724400" cy="51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US" sz="2800" u="sng">
                <a:solidFill>
                  <a:srgbClr val="38761D"/>
                </a:solidFill>
                <a:latin typeface="Calibri"/>
                <a:ea typeface="Calibri"/>
                <a:cs typeface="Calibri"/>
                <a:sym typeface="Calibri"/>
              </a:rPr>
              <a:t>World Health Organisation:</a:t>
            </a:r>
            <a:endParaRPr>
              <a:solidFill>
                <a:srgbClr val="38761D"/>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23"/>
          <p:cNvGrpSpPr/>
          <p:nvPr/>
        </p:nvGrpSpPr>
        <p:grpSpPr>
          <a:xfrm>
            <a:off x="7239000" y="152400"/>
            <a:ext cx="1782762" cy="561975"/>
            <a:chOff x="7366000" y="6294437"/>
            <a:chExt cx="1782762" cy="561975"/>
          </a:xfrm>
        </p:grpSpPr>
        <p:pic>
          <p:nvPicPr>
            <p:cNvPr descr="logo-right-withtype[1]" id="138" name="Google Shape;138;p23"/>
            <p:cNvPicPr preferRelativeResize="0"/>
            <p:nvPr/>
          </p:nvPicPr>
          <p:blipFill rotWithShape="1">
            <a:blip r:embed="rId3">
              <a:alphaModFix/>
            </a:blip>
            <a:srcRect b="0" l="0" r="0" t="0"/>
            <a:stretch/>
          </p:blipFill>
          <p:spPr>
            <a:xfrm>
              <a:off x="7834312" y="6294437"/>
              <a:ext cx="1314450" cy="561975"/>
            </a:xfrm>
            <a:prstGeom prst="rect">
              <a:avLst/>
            </a:prstGeom>
            <a:noFill/>
            <a:ln>
              <a:noFill/>
            </a:ln>
          </p:spPr>
        </p:pic>
        <p:pic>
          <p:nvPicPr>
            <p:cNvPr descr="logo-left[1]" id="139" name="Google Shape;139;p23"/>
            <p:cNvPicPr preferRelativeResize="0"/>
            <p:nvPr/>
          </p:nvPicPr>
          <p:blipFill rotWithShape="1">
            <a:blip r:embed="rId4">
              <a:alphaModFix/>
            </a:blip>
            <a:srcRect b="0" l="0" r="0" t="0"/>
            <a:stretch/>
          </p:blipFill>
          <p:spPr>
            <a:xfrm>
              <a:off x="7366000" y="6294437"/>
              <a:ext cx="476250" cy="561975"/>
            </a:xfrm>
            <a:prstGeom prst="rect">
              <a:avLst/>
            </a:prstGeom>
            <a:noFill/>
            <a:ln>
              <a:noFill/>
            </a:ln>
          </p:spPr>
        </p:pic>
      </p:grpSp>
      <p:pic>
        <p:nvPicPr>
          <p:cNvPr id="140" name="Google Shape;140;p23"/>
          <p:cNvPicPr preferRelativeResize="0"/>
          <p:nvPr/>
        </p:nvPicPr>
        <p:blipFill>
          <a:blip r:embed="rId5">
            <a:alphaModFix/>
          </a:blip>
          <a:stretch>
            <a:fillRect/>
          </a:stretch>
        </p:blipFill>
        <p:spPr>
          <a:xfrm>
            <a:off x="4335000" y="4218850"/>
            <a:ext cx="2023549" cy="1945201"/>
          </a:xfrm>
          <a:prstGeom prst="rect">
            <a:avLst/>
          </a:prstGeom>
          <a:noFill/>
          <a:ln>
            <a:noFill/>
          </a:ln>
        </p:spPr>
      </p:pic>
      <p:pic>
        <p:nvPicPr>
          <p:cNvPr descr="AVC.png" id="141" name="Google Shape;141;p23"/>
          <p:cNvPicPr preferRelativeResize="0"/>
          <p:nvPr/>
        </p:nvPicPr>
        <p:blipFill>
          <a:blip r:embed="rId6">
            <a:alphaModFix/>
          </a:blip>
          <a:stretch>
            <a:fillRect/>
          </a:stretch>
        </p:blipFill>
        <p:spPr>
          <a:xfrm>
            <a:off x="1324825" y="1868525"/>
            <a:ext cx="2023550" cy="1945200"/>
          </a:xfrm>
          <a:prstGeom prst="rect">
            <a:avLst/>
          </a:prstGeom>
          <a:noFill/>
          <a:ln>
            <a:noFill/>
          </a:ln>
        </p:spPr>
      </p:pic>
      <p:sp>
        <p:nvSpPr>
          <p:cNvPr id="142" name="Google Shape;142;p23"/>
          <p:cNvSpPr txBox="1"/>
          <p:nvPr/>
        </p:nvSpPr>
        <p:spPr>
          <a:xfrm>
            <a:off x="2177100" y="441300"/>
            <a:ext cx="69669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5000">
                <a:solidFill>
                  <a:srgbClr val="1C4587"/>
                </a:solidFill>
                <a:latin typeface="Calibri"/>
                <a:ea typeface="Calibri"/>
                <a:cs typeface="Calibri"/>
                <a:sym typeface="Calibri"/>
              </a:rPr>
              <a:t>Health Education</a:t>
            </a:r>
            <a:endParaRPr b="1" sz="5000">
              <a:solidFill>
                <a:srgbClr val="1C4587"/>
              </a:solidFill>
              <a:latin typeface="Calibri"/>
              <a:ea typeface="Calibri"/>
              <a:cs typeface="Calibri"/>
              <a:sym typeface="Calibri"/>
            </a:endParaRPr>
          </a:p>
        </p:txBody>
      </p:sp>
      <p:sp>
        <p:nvSpPr>
          <p:cNvPr id="143" name="Google Shape;143;p23"/>
          <p:cNvSpPr txBox="1"/>
          <p:nvPr/>
        </p:nvSpPr>
        <p:spPr>
          <a:xfrm>
            <a:off x="3713375" y="2330063"/>
            <a:ext cx="69669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rgbClr val="38761D"/>
                </a:solidFill>
                <a:latin typeface="Calibri"/>
                <a:ea typeface="Calibri"/>
                <a:cs typeface="Calibri"/>
                <a:sym typeface="Calibri"/>
              </a:rPr>
              <a:t>Individuals/Couples</a:t>
            </a:r>
            <a:endParaRPr b="1" sz="4000">
              <a:solidFill>
                <a:srgbClr val="38761D"/>
              </a:solidFill>
              <a:latin typeface="Calibri"/>
              <a:ea typeface="Calibri"/>
              <a:cs typeface="Calibri"/>
              <a:sym typeface="Calibri"/>
            </a:endParaRPr>
          </a:p>
        </p:txBody>
      </p:sp>
      <p:sp>
        <p:nvSpPr>
          <p:cNvPr id="144" name="Google Shape;144;p23"/>
          <p:cNvSpPr txBox="1"/>
          <p:nvPr/>
        </p:nvSpPr>
        <p:spPr>
          <a:xfrm>
            <a:off x="2054850" y="4939900"/>
            <a:ext cx="69669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rgbClr val="38761D"/>
                </a:solidFill>
                <a:latin typeface="Calibri"/>
                <a:ea typeface="Calibri"/>
                <a:cs typeface="Calibri"/>
                <a:sym typeface="Calibri"/>
              </a:rPr>
              <a:t>Groups</a:t>
            </a:r>
            <a:endParaRPr b="1" sz="4000">
              <a:solidFill>
                <a:srgbClr val="38761D"/>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