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Merriweather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Merriweather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erriweather-italic.fntdata"/><Relationship Id="rId25" Type="http://schemas.openxmlformats.org/officeDocument/2006/relationships/font" Target="fonts/Merriweather-bold.fntdata"/><Relationship Id="rId27" Type="http://schemas.openxmlformats.org/officeDocument/2006/relationships/font" Target="fonts/Merriweath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ee77d56f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2ee77d56f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cdfd44a7d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1cdfd44a7d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371016aa8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371016aa8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the calculation with the client.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in the vertical line indicating end of infertile phase and start of the fertile phase.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 safe days 1 and 2 then alternate evernings until vertical line occurs (inclusive of that evening)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cdfd44a7d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1cdfd44a7d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how to perform cervical palpation and how to record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Chart?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Changes which occur in the cervix during the menstrual cycle can be recognised by feeling your cervix  with your fingers (called Cervical Palpation).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many women cervical palpation gives them useful backup information in identifying the beginning and end of the fertile phase.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useful additional check when a woman observes very little mucus.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should I check my cervix?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Wait for your period to finish.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the cervix about the same time every day, but not immediately after getting up in the morning or after a bowel motion. In the evening or in the shower are good times. You only need to check your cervix once a day.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I observe changes in the Cervix?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one or two fingers into your vagina. A normal standing position, a slight squat or with one leg raised on a chair (rather like inserting a tampon) is recommended. Use the same position every day to check your cervix.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should I observe?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Position - is the cervix low, raised or in between?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Feel- is it firm (like the tip of your nose) or soft (like your lips)?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Opening- is it open or closed?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Tilt- is it back, front or up? (Don’t worry if you find tilt more difficult to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observe).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the fertile phase (4 - 5 days before ovulation) the cervix can be: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● Higher in the vagina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● Softer to feel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● More open at the dimple felt at the entrance to the cervix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cdfd44a7d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1cdfd44a7d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narrate or draw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1cdfd44a7d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1cdfd44a7d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ef55b65d4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1ef55b65d4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overview of session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1cdfd44a7d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1cdfd44a7d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the client agree to session objectives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Educator to follow up on issues raised from first appointment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cdfd44a7d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1cdfd44a7d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when you chart check.  Ask how they observed their mucus, how about sensation, how did they take their temperature.  Ask for clarification about anything written on the chart.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cdfd44a7d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cdfd44a7d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work through with the client the descriptions they have made for mucus and sensation.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cdfd44a7d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1cdfd44a7d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cdfd44a7d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1cdfd44a7d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work through with the client the descriptions they have made for mucus and sensation.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they client which description had the most water content.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cdfd44a7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1cdfd44a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 how to identify ovulation.  3 over 6 and </a:t>
            </a:r>
            <a:r>
              <a:rPr lang="en"/>
              <a:t>sustained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Has intercourse been in the fertile phase?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 about luteal phase and its importance.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cycle length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1cdfd44a7d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1cdfd44a7d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a chart with the post ov guidelines applied.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hyperlink" Target="https://www.glowm.com/section-view/heading/fertility-awareness-methods-of-family-planning-for-achieving-or-avoiding-pregnancy/item/383" TargetMode="External"/><Relationship Id="rId5" Type="http://schemas.openxmlformats.org/officeDocument/2006/relationships/hyperlink" Target="https://www.glowm.com/section-view/heading/fertility-awareness-methods-of-family-planning-for-achieving-or-avoiding-pregnancy/item/383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Avoiding Conception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 Appointment - </a:t>
            </a:r>
            <a:r>
              <a:rPr b="1" lang="en">
                <a:solidFill>
                  <a:srgbClr val="FF0000"/>
                </a:solidFill>
              </a:rPr>
              <a:t>Insert client name 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/>
        </p:nvSpPr>
        <p:spPr>
          <a:xfrm>
            <a:off x="4749050" y="1719750"/>
            <a:ext cx="291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4591275" y="1451550"/>
            <a:ext cx="3250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Looking for the first sign of any fertility which is marked by any mucus or a sensation that is not dry.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What day of the cycle do you see this?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p22"/>
          <p:cNvSpPr txBox="1"/>
          <p:nvPr/>
        </p:nvSpPr>
        <p:spPr>
          <a:xfrm>
            <a:off x="4536075" y="315550"/>
            <a:ext cx="3360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Roboto"/>
                <a:ea typeface="Roboto"/>
                <a:cs typeface="Roboto"/>
                <a:sym typeface="Roboto"/>
              </a:rPr>
              <a:t>Start of Fertility</a:t>
            </a:r>
            <a:endParaRPr sz="35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-353625" y="323823"/>
            <a:ext cx="5203098" cy="449585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2"/>
          <p:cNvSpPr txBox="1"/>
          <p:nvPr/>
        </p:nvSpPr>
        <p:spPr>
          <a:xfrm>
            <a:off x="5020950" y="2800850"/>
            <a:ext cx="2820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Insert your own clients chart in portrait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/>
        </p:nvSpPr>
        <p:spPr>
          <a:xfrm>
            <a:off x="6410175" y="1296000"/>
            <a:ext cx="2252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S-21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Safe time at the beginning of the cycle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5300"/>
            <a:ext cx="6410173" cy="51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 txBox="1"/>
          <p:nvPr/>
        </p:nvSpPr>
        <p:spPr>
          <a:xfrm>
            <a:off x="930875" y="1751325"/>
            <a:ext cx="3123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Insert your clients chart in here and remove this one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Another Fertility Sign - Changes in the Cervix</a:t>
            </a:r>
            <a:endParaRPr/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6150" y="1462538"/>
            <a:ext cx="5495925" cy="279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/>
        </p:nvSpPr>
        <p:spPr>
          <a:xfrm>
            <a:off x="43800" y="4253375"/>
            <a:ext cx="90564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en"/>
              <a:t>Source:</a:t>
            </a:r>
            <a:r>
              <a:rPr lang="en">
                <a:uFill>
                  <a:noFill/>
                </a:uFill>
                <a:hlinkClick r:id="rId4"/>
              </a:rPr>
              <a:t>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https://www.glowm.com/section-view/heading/fertility-awareness-methods-of-family-planning-for-achieving-or-avoiding-pregnancy/item/383</a:t>
            </a:r>
            <a:endParaRPr u="sng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311700" y="216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to record changes in the cervix</a:t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875"/>
            <a:ext cx="5499034" cy="399807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6042825" y="2035300"/>
            <a:ext cx="26190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Roboto"/>
                <a:ea typeface="Roboto"/>
                <a:cs typeface="Roboto"/>
                <a:sym typeface="Roboto"/>
              </a:rPr>
              <a:t>Soft/Hard</a:t>
            </a:r>
            <a:endParaRPr sz="2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Roboto"/>
                <a:ea typeface="Roboto"/>
                <a:cs typeface="Roboto"/>
                <a:sym typeface="Roboto"/>
              </a:rPr>
              <a:t>Low/High</a:t>
            </a:r>
            <a:endParaRPr sz="2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Roboto"/>
                <a:ea typeface="Roboto"/>
                <a:cs typeface="Roboto"/>
                <a:sym typeface="Roboto"/>
              </a:rPr>
              <a:t>Open/Closed</a:t>
            </a:r>
            <a:endParaRPr sz="27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25"/>
          <p:cNvSpPr/>
          <p:nvPr/>
        </p:nvSpPr>
        <p:spPr>
          <a:xfrm rot="5400000">
            <a:off x="402325" y="3968150"/>
            <a:ext cx="1325400" cy="489000"/>
          </a:xfrm>
          <a:prstGeom prst="homePlate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learnt today and what’s next</a:t>
            </a:r>
            <a:endParaRPr/>
          </a:p>
        </p:txBody>
      </p:sp>
      <p:sp>
        <p:nvSpPr>
          <p:cNvPr id="158" name="Google Shape;158;p26"/>
          <p:cNvSpPr txBox="1"/>
          <p:nvPr/>
        </p:nvSpPr>
        <p:spPr>
          <a:xfrm>
            <a:off x="441775" y="1688200"/>
            <a:ext cx="86145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Learnt how to identify the start and end of fertility and how to mark this on a chart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Learnt about changes in the cervix and how to record this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Been given advice on protected or unprotected intercourse.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Book 3rd appointment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Objectives of 3rd appt reviewed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Present at next appointment with guidelines recorded on chart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Contact if any questions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Session Overview</a:t>
            </a:r>
            <a:endParaRPr/>
          </a:p>
        </p:txBody>
      </p:sp>
      <p:sp>
        <p:nvSpPr>
          <p:cNvPr id="71" name="Google Shape;71;p14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Learn how to identify the end of fertility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Learn how to identify the start of fertility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Learn about another sign of fertility - changes in the cervix</a:t>
            </a:r>
            <a:endParaRPr/>
          </a:p>
        </p:txBody>
      </p:sp>
      <p:sp>
        <p:nvSpPr>
          <p:cNvPr id="72" name="Google Shape;72;p14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Consultation 2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78" name="Google Shape;78;p15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 up from consultation 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</a:t>
            </a:r>
            <a:endParaRPr/>
          </a:p>
        </p:txBody>
      </p:sp>
      <p:sp>
        <p:nvSpPr>
          <p:cNvPr id="79" name="Google Shape;79;p15"/>
          <p:cNvSpPr txBox="1"/>
          <p:nvPr>
            <p:ph idx="1" type="subTitle"/>
          </p:nvPr>
        </p:nvSpPr>
        <p:spPr>
          <a:xfrm>
            <a:off x="311300" y="267407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Consultation 2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5300"/>
            <a:ext cx="9184952" cy="51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2903200" y="1867350"/>
            <a:ext cx="3123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Insert your clients chart in here and remove this one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/>
        </p:nvSpPr>
        <p:spPr>
          <a:xfrm>
            <a:off x="4749050" y="1719750"/>
            <a:ext cx="291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-762173" y="732374"/>
            <a:ext cx="5203098" cy="367874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4572000" y="1679725"/>
            <a:ext cx="3092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Insert your clients chart and rotate to make it easier to read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Establishing the end of fertility in a cycle</a:t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 from fertile mucus and sensation to a less </a:t>
            </a:r>
            <a:r>
              <a:rPr lang="en"/>
              <a:t>fertile</a:t>
            </a:r>
            <a:r>
              <a:rPr lang="en"/>
              <a:t> description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Temperature rise - indicating ovulation has occurred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Length of second phase of cycle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Cycle length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Application of guidelines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/>
        </p:nvSpPr>
        <p:spPr>
          <a:xfrm>
            <a:off x="4749050" y="1719750"/>
            <a:ext cx="29190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Which mucus description do you think had the most fluid content?   Or which texture would be the easiest for sperm to move through?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And what about sensation?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We mark this day of the cycle with an X to indicate last fertile day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4936425" y="699625"/>
            <a:ext cx="1845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Insert your clients chart in portrait</a:t>
            </a:r>
            <a:endParaRPr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-353625" y="323823"/>
            <a:ext cx="5203098" cy="4495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/>
        </p:nvSpPr>
        <p:spPr>
          <a:xfrm>
            <a:off x="7068375" y="315550"/>
            <a:ext cx="1704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Where has the temperature rise occurred?  On what day of the cycle?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7202475" y="1767100"/>
            <a:ext cx="1435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How does intercourse match up with fertile phase?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7328775" y="3147638"/>
            <a:ext cx="1183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Length of second phase of cycle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7328775" y="4338850"/>
            <a:ext cx="130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Cycle length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5300"/>
            <a:ext cx="6506849" cy="51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/>
        </p:nvSpPr>
        <p:spPr>
          <a:xfrm>
            <a:off x="1917500" y="1967200"/>
            <a:ext cx="2271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Insert your own clients chart</a:t>
            </a:r>
            <a:endParaRPr b="1" sz="15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/>
        </p:nvSpPr>
        <p:spPr>
          <a:xfrm>
            <a:off x="1328275" y="2430650"/>
            <a:ext cx="3297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Insert your clients chart marked up with the post ov </a:t>
            </a:r>
            <a:r>
              <a:rPr b="1" lang="en" sz="15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guidelines</a:t>
            </a:r>
            <a:r>
              <a:rPr b="1" lang="en" sz="15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only </a:t>
            </a:r>
            <a:r>
              <a:rPr b="1" lang="en" sz="15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applied </a:t>
            </a:r>
            <a:r>
              <a:rPr b="1" lang="en" sz="15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by you</a:t>
            </a:r>
            <a:endParaRPr b="1" sz="15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