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2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8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</p:sldIdLst>
  <p:sldSz cy="5143500" cx="9144000"/>
  <p:notesSz cx="6858000" cy="9144000"/>
  <p:embeddedFontLst>
    <p:embeddedFont>
      <p:font typeface="Roboto"/>
      <p:regular r:id="rId19"/>
      <p:bold r:id="rId20"/>
      <p:italic r:id="rId21"/>
      <p:boldItalic r:id="rId22"/>
    </p:embeddedFont>
    <p:embeddedFont>
      <p:font typeface="Merriweather"/>
      <p:regular r:id="rId23"/>
      <p:bold r:id="rId24"/>
      <p:italic r:id="rId25"/>
      <p:boldItalic r:id="rId26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Roboto-bold.fntdata"/><Relationship Id="rId22" Type="http://schemas.openxmlformats.org/officeDocument/2006/relationships/font" Target="fonts/Roboto-boldItalic.fntdata"/><Relationship Id="rId21" Type="http://schemas.openxmlformats.org/officeDocument/2006/relationships/font" Target="fonts/Roboto-italic.fntdata"/><Relationship Id="rId24" Type="http://schemas.openxmlformats.org/officeDocument/2006/relationships/font" Target="fonts/Merriweather-bold.fntdata"/><Relationship Id="rId23" Type="http://schemas.openxmlformats.org/officeDocument/2006/relationships/font" Target="fonts/Merriweather-regular.fntdata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26" Type="http://schemas.openxmlformats.org/officeDocument/2006/relationships/font" Target="fonts/Merriweather-boldItalic.fntdata"/><Relationship Id="rId25" Type="http://schemas.openxmlformats.org/officeDocument/2006/relationships/font" Target="fonts/Merriweather-italic.fnt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19" Type="http://schemas.openxmlformats.org/officeDocument/2006/relationships/font" Target="fonts/Roboto-regular.fntdata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0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g12ee77d56fb_1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2" name="Google Shape;62;g12ee77d56fb_1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5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g11cdfd44a7d_1_3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7" name="Google Shape;127;g11cdfd44a7d_1_3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This is the client’s chart all marked up</a:t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g11cdfd44a7d_1_2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3" name="Google Shape;133;g11cdfd44a7d_1_2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Explain how to perform cervical palpation and how to record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Why Chart?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Changes which occur in the cervix during the menstrual cycle can be recognised by feeling your cervix  with your fingers (called Cervical Palpation). 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For many women cervical palpation gives them useful backup information in identifying the beginning and end of the fertile phase.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This is a useful additional check when a woman observes very little mucus.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When should I check my cervix?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Wait for your period to finish.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Check the cervix about the same time every day, but not immediately after getting up in the morning or after a bowel motion. In the evening or in the shower are good times. You only need to check your cervix once a day.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How do I observe changes in the Cervix?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Insert one or two fingers into your vagina. A normal standing position, a slight squat or with one leg raised on a chair (rather like inserting a tampon) is recommended. Use the same position every day to check your cervix.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What should I observe?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Position - is the cervix low, raised or in between?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Feel- is it firm (like the tip of your nose) or soft (like your lips)?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Opening- is it open or closed?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Tilt- is it back, front or up? (Don’t worry if you find tilt more difficult to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observe).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During the fertile phase (4 - 5 days before ovulation) the cervix can be: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● Higher in the vagina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● Softer to feel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● More open at the dimple felt at the entrance to the cervix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8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g11cdfd44a7d_1_5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0" name="Google Shape;140;g11cdfd44a7d_1_5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6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g11cdfd44a7d_1_3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8" name="Google Shape;148;g11cdfd44a7d_1_3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6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g11ef55b65d4_0_7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8" name="Google Shape;68;g11ef55b65d4_0_7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Give overview of session</a:t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3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g11cdfd44a7d_1_6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5" name="Google Shape;75;g11cdfd44a7d_1_6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Have the client agree to session objectives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Educator to follow up on issues raised from first appointment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g11cdfd44a7d_1_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2" name="Google Shape;82;g11cdfd44a7d_1_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This is when you chart check.  Ask how they observed their mucus, how about sensation, how did they take their temperature.  Ask for clarification about anything written on the chart.</a:t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6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g11cdfd44a7d_1_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8" name="Google Shape;88;g11cdfd44a7d_1_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Now work through with the client the descriptions they have made for mucus and sensation.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3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g11cdfd44a7d_1_1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5" name="Google Shape;95;g11cdfd44a7d_1_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2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g11cdfd44a7d_1_2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4" name="Google Shape;104;g11cdfd44a7d_1_2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8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g11cdfd44a7d_1_1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0" name="Google Shape;110;g11cdfd44a7d_1_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Now work through with the client the descriptions they have made for mucus and sensation.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Ask they client which description had the most water content.</a:t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5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g11cdfd44a7d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7" name="Google Shape;117;g11cdfd44a7d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Teach how to identify ovulation.  3 over 6 and </a:t>
            </a:r>
            <a:r>
              <a:rPr lang="en"/>
              <a:t>sustained</a:t>
            </a:r>
            <a:r>
              <a:rPr lang="en"/>
              <a:t>.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Has intercourse been in the fertile phase?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Teach about luteal phase and its importance.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Check cycle length</a:t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bg>
      <p:bgPr>
        <a:solidFill>
          <a:schemeClr val="dk1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>
            <a:off x="-125" y="0"/>
            <a:ext cx="9144250" cy="4398100"/>
          </a:xfrm>
          <a:custGeom>
            <a:rect b="b" l="l" r="r" t="t"/>
            <a:pathLst>
              <a:path extrusionOk="0" h="175924" w="365770">
                <a:moveTo>
                  <a:pt x="0" y="0"/>
                </a:moveTo>
                <a:lnTo>
                  <a:pt x="365770" y="0"/>
                </a:lnTo>
                <a:lnTo>
                  <a:pt x="365760" y="70914"/>
                </a:lnTo>
                <a:lnTo>
                  <a:pt x="0" y="175924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</p:sp>
      <p:sp>
        <p:nvSpPr>
          <p:cNvPr id="11" name="Google Shape;11;p2"/>
          <p:cNvSpPr txBox="1"/>
          <p:nvPr>
            <p:ph type="ctrTitle"/>
          </p:nvPr>
        </p:nvSpPr>
        <p:spPr>
          <a:xfrm>
            <a:off x="311700" y="539725"/>
            <a:ext cx="8520600" cy="1282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2" name="Google Shape;12;p2"/>
          <p:cNvSpPr txBox="1"/>
          <p:nvPr>
            <p:ph idx="1" type="subTitle"/>
          </p:nvPr>
        </p:nvSpPr>
        <p:spPr>
          <a:xfrm>
            <a:off x="311700" y="1878560"/>
            <a:ext cx="4242600" cy="738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None/>
              <a:defRPr sz="1600">
                <a:solidFill>
                  <a:schemeClr val="lt2"/>
                </a:solidFill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None/>
              <a:defRPr sz="1600">
                <a:solidFill>
                  <a:schemeClr val="lt2"/>
                </a:solidFill>
              </a:defRPr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None/>
              <a:defRPr sz="1600">
                <a:solidFill>
                  <a:schemeClr val="lt2"/>
                </a:solidFill>
              </a:defRPr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None/>
              <a:defRPr sz="1600">
                <a:solidFill>
                  <a:schemeClr val="lt2"/>
                </a:solidFill>
              </a:defRPr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None/>
              <a:defRPr sz="1600">
                <a:solidFill>
                  <a:schemeClr val="lt2"/>
                </a:solidFill>
              </a:defRPr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None/>
              <a:defRPr sz="1600">
                <a:solidFill>
                  <a:schemeClr val="lt2"/>
                </a:solidFill>
              </a:defRPr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None/>
              <a:defRPr sz="1600">
                <a:solidFill>
                  <a:schemeClr val="lt2"/>
                </a:solidFill>
              </a:defRPr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None/>
              <a:defRPr sz="1600">
                <a:solidFill>
                  <a:schemeClr val="lt2"/>
                </a:solidFill>
              </a:defRPr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None/>
              <a:defRPr sz="1600">
                <a:solidFill>
                  <a:schemeClr val="lt2"/>
                </a:solidFill>
              </a:defRPr>
            </a:lvl9pPr>
          </a:lstStyle>
          <a:p/>
        </p:txBody>
      </p:sp>
      <p:sp>
        <p:nvSpPr>
          <p:cNvPr id="13" name="Google Shape;13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bg>
      <p:bgPr>
        <a:solidFill>
          <a:schemeClr val="dk1"/>
        </a:solidFill>
      </p:bgPr>
    </p:bg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1"/>
          <p:cNvSpPr txBox="1"/>
          <p:nvPr>
            <p:ph hasCustomPrompt="1" type="title"/>
          </p:nvPr>
        </p:nvSpPr>
        <p:spPr>
          <a:xfrm>
            <a:off x="311750" y="831175"/>
            <a:ext cx="5334900" cy="1244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0"/>
              <a:buNone/>
              <a:defRPr sz="100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0"/>
              <a:buNone/>
              <a:defRPr sz="100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0"/>
              <a:buNone/>
              <a:defRPr sz="100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0"/>
              <a:buNone/>
              <a:defRPr sz="100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0"/>
              <a:buNone/>
              <a:defRPr sz="100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0"/>
              <a:buNone/>
              <a:defRPr sz="100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0"/>
              <a:buNone/>
              <a:defRPr sz="100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0"/>
              <a:buNone/>
              <a:defRPr sz="100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0"/>
              <a:buNone/>
              <a:defRPr sz="10000">
                <a:solidFill>
                  <a:schemeClr val="l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56" name="Google Shape;56;p11"/>
          <p:cNvSpPr txBox="1"/>
          <p:nvPr>
            <p:ph idx="1" type="body"/>
          </p:nvPr>
        </p:nvSpPr>
        <p:spPr>
          <a:xfrm>
            <a:off x="311700" y="2121425"/>
            <a:ext cx="5334900" cy="94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300"/>
              <a:buChar char="●"/>
              <a:defRPr>
                <a:solidFill>
                  <a:schemeClr val="accent2"/>
                </a:solidFill>
              </a:defRPr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○"/>
              <a:defRPr>
                <a:solidFill>
                  <a:schemeClr val="accent2"/>
                </a:solidFill>
              </a:defRPr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■"/>
              <a:defRPr>
                <a:solidFill>
                  <a:schemeClr val="accent2"/>
                </a:solidFill>
              </a:defRPr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●"/>
              <a:defRPr>
                <a:solidFill>
                  <a:schemeClr val="accent2"/>
                </a:solidFill>
              </a:defRPr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○"/>
              <a:defRPr>
                <a:solidFill>
                  <a:schemeClr val="accent2"/>
                </a:solidFill>
              </a:defRPr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■"/>
              <a:defRPr>
                <a:solidFill>
                  <a:schemeClr val="accent2"/>
                </a:solidFill>
              </a:defRPr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●"/>
              <a:defRPr>
                <a:solidFill>
                  <a:schemeClr val="accent2"/>
                </a:solidFill>
              </a:defRPr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○"/>
              <a:defRPr>
                <a:solidFill>
                  <a:schemeClr val="accent2"/>
                </a:solidFill>
              </a:defRPr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■"/>
              <a:defRPr>
                <a:solidFill>
                  <a:schemeClr val="accent2"/>
                </a:solidFill>
              </a:defRPr>
            </a:lvl9pPr>
          </a:lstStyle>
          <a:p/>
        </p:txBody>
      </p:sp>
      <p:sp>
        <p:nvSpPr>
          <p:cNvPr id="57" name="Google Shape;5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bg>
      <p:bgPr>
        <a:solidFill>
          <a:schemeClr val="accent3"/>
        </a:solidFill>
      </p:bgPr>
    </p:bg>
    <p:spTree>
      <p:nvGrpSpPr>
        <p:cNvPr id="14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15;p3"/>
          <p:cNvSpPr/>
          <p:nvPr/>
        </p:nvSpPr>
        <p:spPr>
          <a:xfrm>
            <a:off x="0" y="48099"/>
            <a:ext cx="9144250" cy="4398100"/>
          </a:xfrm>
          <a:custGeom>
            <a:rect b="b" l="l" r="r" t="t"/>
            <a:pathLst>
              <a:path extrusionOk="0" h="175924" w="365770">
                <a:moveTo>
                  <a:pt x="0" y="0"/>
                </a:moveTo>
                <a:lnTo>
                  <a:pt x="365770" y="0"/>
                </a:lnTo>
                <a:lnTo>
                  <a:pt x="365760" y="70914"/>
                </a:lnTo>
                <a:lnTo>
                  <a:pt x="0" y="175924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</p:sp>
      <p:sp>
        <p:nvSpPr>
          <p:cNvPr id="16" name="Google Shape;16;p3"/>
          <p:cNvSpPr/>
          <p:nvPr/>
        </p:nvSpPr>
        <p:spPr>
          <a:xfrm>
            <a:off x="0" y="0"/>
            <a:ext cx="9144250" cy="4398100"/>
          </a:xfrm>
          <a:custGeom>
            <a:rect b="b" l="l" r="r" t="t"/>
            <a:pathLst>
              <a:path extrusionOk="0" h="175924" w="365770">
                <a:moveTo>
                  <a:pt x="0" y="0"/>
                </a:moveTo>
                <a:lnTo>
                  <a:pt x="365770" y="0"/>
                </a:lnTo>
                <a:lnTo>
                  <a:pt x="365760" y="70914"/>
                </a:lnTo>
                <a:lnTo>
                  <a:pt x="0" y="175924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</p:sp>
      <p:sp>
        <p:nvSpPr>
          <p:cNvPr id="17" name="Google Shape;17;p3"/>
          <p:cNvSpPr txBox="1"/>
          <p:nvPr>
            <p:ph type="title"/>
          </p:nvPr>
        </p:nvSpPr>
        <p:spPr>
          <a:xfrm>
            <a:off x="311700" y="539725"/>
            <a:ext cx="8520600" cy="1282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8" name="Google Shape;18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>
                <a:solidFill>
                  <a:schemeClr val="accent1"/>
                </a:solidFill>
              </a:defRPr>
            </a:lvl1pPr>
            <a:lvl2pPr lvl="1">
              <a:buNone/>
              <a:defRPr>
                <a:solidFill>
                  <a:schemeClr val="accent1"/>
                </a:solidFill>
              </a:defRPr>
            </a:lvl2pPr>
            <a:lvl3pPr lvl="2">
              <a:buNone/>
              <a:defRPr>
                <a:solidFill>
                  <a:schemeClr val="accent1"/>
                </a:solidFill>
              </a:defRPr>
            </a:lvl3pPr>
            <a:lvl4pPr lvl="3">
              <a:buNone/>
              <a:defRPr>
                <a:solidFill>
                  <a:schemeClr val="accent1"/>
                </a:solidFill>
              </a:defRPr>
            </a:lvl4pPr>
            <a:lvl5pPr lvl="4">
              <a:buNone/>
              <a:defRPr>
                <a:solidFill>
                  <a:schemeClr val="accent1"/>
                </a:solidFill>
              </a:defRPr>
            </a:lvl5pPr>
            <a:lvl6pPr lvl="5">
              <a:buNone/>
              <a:defRPr>
                <a:solidFill>
                  <a:schemeClr val="accent1"/>
                </a:solidFill>
              </a:defRPr>
            </a:lvl6pPr>
            <a:lvl7pPr lvl="6">
              <a:buNone/>
              <a:defRPr>
                <a:solidFill>
                  <a:schemeClr val="accent1"/>
                </a:solidFill>
              </a:defRPr>
            </a:lvl7pPr>
            <a:lvl8pPr lvl="7">
              <a:buNone/>
              <a:defRPr>
                <a:solidFill>
                  <a:schemeClr val="accent1"/>
                </a:solidFill>
              </a:defRPr>
            </a:lvl8pPr>
            <a:lvl9pPr lvl="8">
              <a:buNone/>
              <a:defRPr>
                <a:solidFill>
                  <a:schemeClr val="accen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9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4"/>
          <p:cNvSpPr/>
          <p:nvPr/>
        </p:nvSpPr>
        <p:spPr>
          <a:xfrm>
            <a:off x="0" y="0"/>
            <a:ext cx="4314000" cy="51435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" name="Google Shape;21;p4"/>
          <p:cNvSpPr/>
          <p:nvPr/>
        </p:nvSpPr>
        <p:spPr>
          <a:xfrm>
            <a:off x="0" y="44125"/>
            <a:ext cx="4313625" cy="4399375"/>
          </a:xfrm>
          <a:custGeom>
            <a:rect b="b" l="l" r="r" t="t"/>
            <a:pathLst>
              <a:path extrusionOk="0" h="175975" w="172545">
                <a:moveTo>
                  <a:pt x="0" y="157"/>
                </a:moveTo>
                <a:lnTo>
                  <a:pt x="172419" y="0"/>
                </a:lnTo>
                <a:lnTo>
                  <a:pt x="172545" y="126541"/>
                </a:lnTo>
                <a:lnTo>
                  <a:pt x="0" y="175975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</p:sp>
      <p:sp>
        <p:nvSpPr>
          <p:cNvPr id="22" name="Google Shape;22;p4"/>
          <p:cNvSpPr/>
          <p:nvPr/>
        </p:nvSpPr>
        <p:spPr>
          <a:xfrm>
            <a:off x="-125" y="0"/>
            <a:ext cx="4316900" cy="4395600"/>
          </a:xfrm>
          <a:custGeom>
            <a:rect b="b" l="l" r="r" t="t"/>
            <a:pathLst>
              <a:path extrusionOk="0" h="175824" w="172676">
                <a:moveTo>
                  <a:pt x="0" y="6"/>
                </a:moveTo>
                <a:lnTo>
                  <a:pt x="172676" y="0"/>
                </a:lnTo>
                <a:lnTo>
                  <a:pt x="172562" y="126442"/>
                </a:lnTo>
                <a:lnTo>
                  <a:pt x="0" y="175824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</p:sp>
      <p:sp>
        <p:nvSpPr>
          <p:cNvPr id="23" name="Google Shape;23;p4"/>
          <p:cNvSpPr txBox="1"/>
          <p:nvPr>
            <p:ph type="title"/>
          </p:nvPr>
        </p:nvSpPr>
        <p:spPr>
          <a:xfrm>
            <a:off x="311725" y="500925"/>
            <a:ext cx="3706500" cy="2508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24" name="Google Shape;24;p4"/>
          <p:cNvSpPr txBox="1"/>
          <p:nvPr>
            <p:ph idx="1" type="body"/>
          </p:nvPr>
        </p:nvSpPr>
        <p:spPr>
          <a:xfrm>
            <a:off x="4644675" y="500925"/>
            <a:ext cx="4166400" cy="4098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25" name="Google Shape;25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6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5"/>
          <p:cNvSpPr/>
          <p:nvPr/>
        </p:nvSpPr>
        <p:spPr>
          <a:xfrm>
            <a:off x="0" y="0"/>
            <a:ext cx="9144000" cy="12771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" name="Google Shape;28;p5"/>
          <p:cNvSpPr txBox="1"/>
          <p:nvPr>
            <p:ph type="title"/>
          </p:nvPr>
        </p:nvSpPr>
        <p:spPr>
          <a:xfrm>
            <a:off x="311725" y="500925"/>
            <a:ext cx="8520600" cy="623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29" name="Google Shape;29;p5"/>
          <p:cNvSpPr txBox="1"/>
          <p:nvPr>
            <p:ph idx="1" type="body"/>
          </p:nvPr>
        </p:nvSpPr>
        <p:spPr>
          <a:xfrm>
            <a:off x="311700" y="1505700"/>
            <a:ext cx="3999900" cy="3076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30" name="Google Shape;30;p5"/>
          <p:cNvSpPr txBox="1"/>
          <p:nvPr>
            <p:ph idx="2" type="body"/>
          </p:nvPr>
        </p:nvSpPr>
        <p:spPr>
          <a:xfrm>
            <a:off x="4832400" y="1505700"/>
            <a:ext cx="3999900" cy="3076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31" name="Google Shape;31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6"/>
          <p:cNvSpPr/>
          <p:nvPr/>
        </p:nvSpPr>
        <p:spPr>
          <a:xfrm>
            <a:off x="0" y="0"/>
            <a:ext cx="9144000" cy="12771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4" name="Google Shape;34;p6"/>
          <p:cNvSpPr txBox="1"/>
          <p:nvPr>
            <p:ph type="title"/>
          </p:nvPr>
        </p:nvSpPr>
        <p:spPr>
          <a:xfrm>
            <a:off x="311725" y="500925"/>
            <a:ext cx="8520600" cy="623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35" name="Google Shape;35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36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7"/>
          <p:cNvSpPr/>
          <p:nvPr/>
        </p:nvSpPr>
        <p:spPr>
          <a:xfrm>
            <a:off x="0" y="0"/>
            <a:ext cx="3764400" cy="51435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8" name="Google Shape;38;p7"/>
          <p:cNvSpPr txBox="1"/>
          <p:nvPr>
            <p:ph type="title"/>
          </p:nvPr>
        </p:nvSpPr>
        <p:spPr>
          <a:xfrm>
            <a:off x="311725" y="500925"/>
            <a:ext cx="3127500" cy="1829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39" name="Google Shape;39;p7"/>
          <p:cNvSpPr txBox="1"/>
          <p:nvPr>
            <p:ph idx="1" type="body"/>
          </p:nvPr>
        </p:nvSpPr>
        <p:spPr>
          <a:xfrm>
            <a:off x="311700" y="2390650"/>
            <a:ext cx="3127500" cy="2298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300"/>
              <a:buChar char="●"/>
              <a:defRPr>
                <a:solidFill>
                  <a:schemeClr val="accent2"/>
                </a:solidFill>
              </a:defRPr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○"/>
              <a:defRPr>
                <a:solidFill>
                  <a:schemeClr val="accent2"/>
                </a:solidFill>
              </a:defRPr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■"/>
              <a:defRPr>
                <a:solidFill>
                  <a:schemeClr val="accent2"/>
                </a:solidFill>
              </a:defRPr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●"/>
              <a:defRPr>
                <a:solidFill>
                  <a:schemeClr val="accent2"/>
                </a:solidFill>
              </a:defRPr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○"/>
              <a:defRPr>
                <a:solidFill>
                  <a:schemeClr val="accent2"/>
                </a:solidFill>
              </a:defRPr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■"/>
              <a:defRPr>
                <a:solidFill>
                  <a:schemeClr val="accent2"/>
                </a:solidFill>
              </a:defRPr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●"/>
              <a:defRPr>
                <a:solidFill>
                  <a:schemeClr val="accent2"/>
                </a:solidFill>
              </a:defRPr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○"/>
              <a:defRPr>
                <a:solidFill>
                  <a:schemeClr val="accent2"/>
                </a:solidFill>
              </a:defRPr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■"/>
              <a:defRPr>
                <a:solidFill>
                  <a:schemeClr val="accent2"/>
                </a:solidFill>
              </a:defRPr>
            </a:lvl9pPr>
          </a:lstStyle>
          <a:p/>
        </p:txBody>
      </p:sp>
      <p:sp>
        <p:nvSpPr>
          <p:cNvPr id="40" name="Google Shape;40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bg>
      <p:bgPr>
        <a:solidFill>
          <a:schemeClr val="accent3"/>
        </a:solidFill>
      </p:bgPr>
    </p:bg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8"/>
          <p:cNvSpPr txBox="1"/>
          <p:nvPr>
            <p:ph type="title"/>
          </p:nvPr>
        </p:nvSpPr>
        <p:spPr>
          <a:xfrm>
            <a:off x="311675" y="798600"/>
            <a:ext cx="6247800" cy="35463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43" name="Google Shape;43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>
                <a:solidFill>
                  <a:schemeClr val="accent1"/>
                </a:solidFill>
              </a:defRPr>
            </a:lvl1pPr>
            <a:lvl2pPr lvl="1">
              <a:buNone/>
              <a:defRPr>
                <a:solidFill>
                  <a:schemeClr val="accent1"/>
                </a:solidFill>
              </a:defRPr>
            </a:lvl2pPr>
            <a:lvl3pPr lvl="2">
              <a:buNone/>
              <a:defRPr>
                <a:solidFill>
                  <a:schemeClr val="accent1"/>
                </a:solidFill>
              </a:defRPr>
            </a:lvl3pPr>
            <a:lvl4pPr lvl="3">
              <a:buNone/>
              <a:defRPr>
                <a:solidFill>
                  <a:schemeClr val="accent1"/>
                </a:solidFill>
              </a:defRPr>
            </a:lvl4pPr>
            <a:lvl5pPr lvl="4">
              <a:buNone/>
              <a:defRPr>
                <a:solidFill>
                  <a:schemeClr val="accent1"/>
                </a:solidFill>
              </a:defRPr>
            </a:lvl5pPr>
            <a:lvl6pPr lvl="5">
              <a:buNone/>
              <a:defRPr>
                <a:solidFill>
                  <a:schemeClr val="accent1"/>
                </a:solidFill>
              </a:defRPr>
            </a:lvl6pPr>
            <a:lvl7pPr lvl="6">
              <a:buNone/>
              <a:defRPr>
                <a:solidFill>
                  <a:schemeClr val="accent1"/>
                </a:solidFill>
              </a:defRPr>
            </a:lvl7pPr>
            <a:lvl8pPr lvl="7">
              <a:buNone/>
              <a:defRPr>
                <a:solidFill>
                  <a:schemeClr val="accent1"/>
                </a:solidFill>
              </a:defRPr>
            </a:lvl8pPr>
            <a:lvl9pPr lvl="8">
              <a:buNone/>
              <a:defRPr>
                <a:solidFill>
                  <a:schemeClr val="accen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9"/>
          <p:cNvSpPr/>
          <p:nvPr/>
        </p:nvSpPr>
        <p:spPr>
          <a:xfrm>
            <a:off x="0" y="0"/>
            <a:ext cx="4572000" cy="51435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6" name="Google Shape;46;p9"/>
          <p:cNvSpPr txBox="1"/>
          <p:nvPr>
            <p:ph type="title"/>
          </p:nvPr>
        </p:nvSpPr>
        <p:spPr>
          <a:xfrm>
            <a:off x="311300" y="500925"/>
            <a:ext cx="3704400" cy="2049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47" name="Google Shape;47;p9"/>
          <p:cNvSpPr txBox="1"/>
          <p:nvPr>
            <p:ph idx="1" type="subTitle"/>
          </p:nvPr>
        </p:nvSpPr>
        <p:spPr>
          <a:xfrm>
            <a:off x="304800" y="2626725"/>
            <a:ext cx="3704400" cy="926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 sz="1600">
                <a:solidFill>
                  <a:schemeClr val="accent2"/>
                </a:solidFill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 sz="1600">
                <a:solidFill>
                  <a:schemeClr val="accent2"/>
                </a:solidFill>
              </a:defRPr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 sz="1600">
                <a:solidFill>
                  <a:schemeClr val="accent2"/>
                </a:solidFill>
              </a:defRPr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 sz="1600">
                <a:solidFill>
                  <a:schemeClr val="accent2"/>
                </a:solidFill>
              </a:defRPr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 sz="1600">
                <a:solidFill>
                  <a:schemeClr val="accent2"/>
                </a:solidFill>
              </a:defRPr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 sz="1600">
                <a:solidFill>
                  <a:schemeClr val="accent2"/>
                </a:solidFill>
              </a:defRPr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 sz="1600">
                <a:solidFill>
                  <a:schemeClr val="accent2"/>
                </a:solidFill>
              </a:defRPr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 sz="1600">
                <a:solidFill>
                  <a:schemeClr val="accent2"/>
                </a:solidFill>
              </a:defRPr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 sz="1600">
                <a:solidFill>
                  <a:schemeClr val="accent2"/>
                </a:solidFill>
              </a:defRPr>
            </a:lvl9pPr>
          </a:lstStyle>
          <a:p/>
        </p:txBody>
      </p:sp>
      <p:sp>
        <p:nvSpPr>
          <p:cNvPr id="48" name="Google Shape;48;p9"/>
          <p:cNvSpPr txBox="1"/>
          <p:nvPr>
            <p:ph idx="2" type="body"/>
          </p:nvPr>
        </p:nvSpPr>
        <p:spPr>
          <a:xfrm>
            <a:off x="4879025" y="500925"/>
            <a:ext cx="3954000" cy="4111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49" name="Google Shape;49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0"/>
          <p:cNvSpPr/>
          <p:nvPr/>
        </p:nvSpPr>
        <p:spPr>
          <a:xfrm>
            <a:off x="0" y="4369000"/>
            <a:ext cx="9144000" cy="7743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2" name="Google Shape;52;p10"/>
          <p:cNvSpPr txBox="1"/>
          <p:nvPr>
            <p:ph idx="1" type="body"/>
          </p:nvPr>
        </p:nvSpPr>
        <p:spPr>
          <a:xfrm>
            <a:off x="311700" y="4521400"/>
            <a:ext cx="7979400" cy="4605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300"/>
              <a:buFont typeface="Merriweather"/>
              <a:buNone/>
              <a:defRPr>
                <a:solidFill>
                  <a:schemeClr val="lt1"/>
                </a:solidFill>
                <a:latin typeface="Merriweather"/>
                <a:ea typeface="Merriweather"/>
                <a:cs typeface="Merriweather"/>
                <a:sym typeface="Merriweather"/>
              </a:defRPr>
            </a:lvl1pPr>
          </a:lstStyle>
          <a:p/>
        </p:txBody>
      </p:sp>
      <p:sp>
        <p:nvSpPr>
          <p:cNvPr id="53" name="Google Shape;5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paradigm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Merriweather"/>
              <a:buNone/>
              <a:defRPr sz="2800">
                <a:solidFill>
                  <a:schemeClr val="accent1"/>
                </a:solidFill>
                <a:latin typeface="Merriweather"/>
                <a:ea typeface="Merriweather"/>
                <a:cs typeface="Merriweather"/>
                <a:sym typeface="Merriweather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Merriweather"/>
              <a:buNone/>
              <a:defRPr sz="2800">
                <a:solidFill>
                  <a:schemeClr val="accent1"/>
                </a:solidFill>
                <a:latin typeface="Merriweather"/>
                <a:ea typeface="Merriweather"/>
                <a:cs typeface="Merriweather"/>
                <a:sym typeface="Merriweather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Merriweather"/>
              <a:buNone/>
              <a:defRPr sz="2800">
                <a:solidFill>
                  <a:schemeClr val="accent1"/>
                </a:solidFill>
                <a:latin typeface="Merriweather"/>
                <a:ea typeface="Merriweather"/>
                <a:cs typeface="Merriweather"/>
                <a:sym typeface="Merriweather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Merriweather"/>
              <a:buNone/>
              <a:defRPr sz="2800">
                <a:solidFill>
                  <a:schemeClr val="accent1"/>
                </a:solidFill>
                <a:latin typeface="Merriweather"/>
                <a:ea typeface="Merriweather"/>
                <a:cs typeface="Merriweather"/>
                <a:sym typeface="Merriweather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Merriweather"/>
              <a:buNone/>
              <a:defRPr sz="2800">
                <a:solidFill>
                  <a:schemeClr val="accent1"/>
                </a:solidFill>
                <a:latin typeface="Merriweather"/>
                <a:ea typeface="Merriweather"/>
                <a:cs typeface="Merriweather"/>
                <a:sym typeface="Merriweather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Merriweather"/>
              <a:buNone/>
              <a:defRPr sz="2800">
                <a:solidFill>
                  <a:schemeClr val="accent1"/>
                </a:solidFill>
                <a:latin typeface="Merriweather"/>
                <a:ea typeface="Merriweather"/>
                <a:cs typeface="Merriweather"/>
                <a:sym typeface="Merriweather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Merriweather"/>
              <a:buNone/>
              <a:defRPr sz="2800">
                <a:solidFill>
                  <a:schemeClr val="accent1"/>
                </a:solidFill>
                <a:latin typeface="Merriweather"/>
                <a:ea typeface="Merriweather"/>
                <a:cs typeface="Merriweather"/>
                <a:sym typeface="Merriweather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Merriweather"/>
              <a:buNone/>
              <a:defRPr sz="2800">
                <a:solidFill>
                  <a:schemeClr val="accent1"/>
                </a:solidFill>
                <a:latin typeface="Merriweather"/>
                <a:ea typeface="Merriweather"/>
                <a:cs typeface="Merriweather"/>
                <a:sym typeface="Merriweather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Merriweather"/>
              <a:buNone/>
              <a:defRPr sz="2800">
                <a:solidFill>
                  <a:schemeClr val="accent1"/>
                </a:solidFill>
                <a:latin typeface="Merriweather"/>
                <a:ea typeface="Merriweather"/>
                <a:cs typeface="Merriweather"/>
                <a:sym typeface="Merriweather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115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300"/>
              <a:buFont typeface="Roboto"/>
              <a:buChar char="●"/>
              <a:defRPr sz="13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indent="-29845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Roboto"/>
              <a:buChar char="○"/>
              <a:defRPr sz="11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-29845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Roboto"/>
              <a:buChar char="■"/>
              <a:defRPr sz="11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-29845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Roboto"/>
              <a:buChar char="●"/>
              <a:defRPr sz="11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-29845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Roboto"/>
              <a:buChar char="○"/>
              <a:defRPr sz="11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-29845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Roboto"/>
              <a:buChar char="■"/>
              <a:defRPr sz="11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indent="-29845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Roboto"/>
              <a:buChar char="●"/>
              <a:defRPr sz="11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indent="-29845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Roboto"/>
              <a:buChar char="○"/>
              <a:defRPr sz="11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indent="-29845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Roboto"/>
              <a:buChar char="■"/>
              <a:defRPr sz="11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algn="r">
              <a:buNone/>
              <a:defRPr sz="10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 algn="r">
              <a:buNone/>
              <a:defRPr sz="10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 algn="r">
              <a:buNone/>
              <a:defRPr sz="10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 algn="r">
              <a:buNone/>
              <a:defRPr sz="10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 algn="r">
              <a:buNone/>
              <a:defRPr sz="10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 algn="r">
              <a:buNone/>
              <a:defRPr sz="10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 algn="r">
              <a:buNone/>
              <a:defRPr sz="10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 algn="r">
              <a:buNone/>
              <a:defRPr sz="10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2.jp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.png"/><Relationship Id="rId4" Type="http://schemas.openxmlformats.org/officeDocument/2006/relationships/hyperlink" Target="https://www.glowm.com/section-view/heading/fertility-awareness-methods-of-family-planning-for-achieving-or-avoiding-pregnancy/item/383" TargetMode="External"/><Relationship Id="rId5" Type="http://schemas.openxmlformats.org/officeDocument/2006/relationships/hyperlink" Target="https://www.glowm.com/section-view/heading/fertility-awareness-methods-of-family-planning-for-achieving-or-avoiding-pregnancy/item/383" TargetMode="External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4.jp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3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3.jp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3.jp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3.jp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3.jp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3.jp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3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13"/>
          <p:cNvSpPr txBox="1"/>
          <p:nvPr>
            <p:ph type="ctrTitle"/>
          </p:nvPr>
        </p:nvSpPr>
        <p:spPr>
          <a:xfrm>
            <a:off x="311700" y="539725"/>
            <a:ext cx="8520600" cy="1282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To Conceive</a:t>
            </a:r>
            <a:endParaRPr/>
          </a:p>
        </p:txBody>
      </p:sp>
      <p:sp>
        <p:nvSpPr>
          <p:cNvPr id="65" name="Google Shape;65;p13"/>
          <p:cNvSpPr txBox="1"/>
          <p:nvPr>
            <p:ph idx="1" type="subTitle"/>
          </p:nvPr>
        </p:nvSpPr>
        <p:spPr>
          <a:xfrm>
            <a:off x="311700" y="1878560"/>
            <a:ext cx="4242600" cy="738300"/>
          </a:xfrm>
          <a:prstGeom prst="rect">
            <a:avLst/>
          </a:prstGeom>
          <a:ln cap="flat" cmpd="sng" w="952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2nd Appointment - </a:t>
            </a:r>
            <a:r>
              <a:rPr b="1" lang="en">
                <a:solidFill>
                  <a:srgbClr val="FF0000"/>
                </a:solidFill>
              </a:rPr>
              <a:t>Insert client name </a:t>
            </a:r>
            <a:endParaRPr b="1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8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9" name="Google Shape;129;p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3" cy="5143499"/>
          </a:xfrm>
          <a:prstGeom prst="rect">
            <a:avLst/>
          </a:prstGeom>
          <a:noFill/>
          <a:ln>
            <a:noFill/>
          </a:ln>
        </p:spPr>
      </p:pic>
      <p:sp>
        <p:nvSpPr>
          <p:cNvPr id="130" name="Google Shape;130;p22"/>
          <p:cNvSpPr txBox="1"/>
          <p:nvPr/>
        </p:nvSpPr>
        <p:spPr>
          <a:xfrm>
            <a:off x="883550" y="1782875"/>
            <a:ext cx="3297600" cy="646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500">
                <a:solidFill>
                  <a:srgbClr val="FF0000"/>
                </a:solidFill>
                <a:latin typeface="Roboto"/>
                <a:ea typeface="Roboto"/>
                <a:cs typeface="Roboto"/>
                <a:sym typeface="Roboto"/>
              </a:rPr>
              <a:t>Insert your clients chart marked up by you</a:t>
            </a:r>
            <a:endParaRPr b="1" sz="1500">
              <a:solidFill>
                <a:srgbClr val="FF0000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4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p23"/>
          <p:cNvSpPr txBox="1"/>
          <p:nvPr>
            <p:ph type="title"/>
          </p:nvPr>
        </p:nvSpPr>
        <p:spPr>
          <a:xfrm>
            <a:off x="311725" y="500925"/>
            <a:ext cx="8520600" cy="623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Another Fertility Sign - Changes in the Cervix</a:t>
            </a:r>
            <a:endParaRPr/>
          </a:p>
        </p:txBody>
      </p:sp>
      <p:pic>
        <p:nvPicPr>
          <p:cNvPr id="136" name="Google Shape;136;p2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416150" y="1462538"/>
            <a:ext cx="5495925" cy="2790825"/>
          </a:xfrm>
          <a:prstGeom prst="rect">
            <a:avLst/>
          </a:prstGeom>
          <a:noFill/>
          <a:ln>
            <a:noFill/>
          </a:ln>
        </p:spPr>
      </p:pic>
      <p:sp>
        <p:nvSpPr>
          <p:cNvPr id="137" name="Google Shape;137;p23"/>
          <p:cNvSpPr txBox="1"/>
          <p:nvPr/>
        </p:nvSpPr>
        <p:spPr>
          <a:xfrm>
            <a:off x="43800" y="4253375"/>
            <a:ext cx="9056400" cy="895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1400"/>
              </a:spcBef>
              <a:spcAft>
                <a:spcPts val="1400"/>
              </a:spcAft>
              <a:buNone/>
            </a:pPr>
            <a:r>
              <a:rPr lang="en"/>
              <a:t>Source:</a:t>
            </a:r>
            <a:r>
              <a:rPr lang="en">
                <a:uFill>
                  <a:noFill/>
                </a:uFill>
                <a:hlinkClick r:id="rId4"/>
              </a:rPr>
              <a:t> </a:t>
            </a:r>
            <a:r>
              <a:rPr lang="en" u="sng">
                <a:solidFill>
                  <a:schemeClr val="hlink"/>
                </a:solidFill>
                <a:hlinkClick r:id="rId5"/>
              </a:rPr>
              <a:t>https://www.glowm.com/section-view/heading/fertility-awareness-methods-of-family-planning-for-achieving-or-avoiding-pregnancy/item/383</a:t>
            </a:r>
            <a:endParaRPr u="sng">
              <a:solidFill>
                <a:schemeClr val="hlink"/>
              </a:solidFill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p24"/>
          <p:cNvSpPr txBox="1"/>
          <p:nvPr>
            <p:ph type="title"/>
          </p:nvPr>
        </p:nvSpPr>
        <p:spPr>
          <a:xfrm>
            <a:off x="311700" y="216925"/>
            <a:ext cx="8520600" cy="623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Where to record changes in the cervix</a:t>
            </a:r>
            <a:endParaRPr/>
          </a:p>
        </p:txBody>
      </p:sp>
      <p:pic>
        <p:nvPicPr>
          <p:cNvPr id="143" name="Google Shape;143;p2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1255875"/>
            <a:ext cx="5499034" cy="3998077"/>
          </a:xfrm>
          <a:prstGeom prst="rect">
            <a:avLst/>
          </a:prstGeom>
          <a:noFill/>
          <a:ln>
            <a:noFill/>
          </a:ln>
        </p:spPr>
      </p:pic>
      <p:sp>
        <p:nvSpPr>
          <p:cNvPr id="144" name="Google Shape;144;p24"/>
          <p:cNvSpPr txBox="1"/>
          <p:nvPr/>
        </p:nvSpPr>
        <p:spPr>
          <a:xfrm>
            <a:off x="6042825" y="2035300"/>
            <a:ext cx="2619000" cy="1647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700">
                <a:latin typeface="Roboto"/>
                <a:ea typeface="Roboto"/>
                <a:cs typeface="Roboto"/>
                <a:sym typeface="Roboto"/>
              </a:rPr>
              <a:t>Soft/Hard</a:t>
            </a:r>
            <a:endParaRPr sz="2700"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700">
                <a:latin typeface="Roboto"/>
                <a:ea typeface="Roboto"/>
                <a:cs typeface="Roboto"/>
                <a:sym typeface="Roboto"/>
              </a:rPr>
              <a:t>Low/High</a:t>
            </a:r>
            <a:endParaRPr sz="2700"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700">
                <a:latin typeface="Roboto"/>
                <a:ea typeface="Roboto"/>
                <a:cs typeface="Roboto"/>
                <a:sym typeface="Roboto"/>
              </a:rPr>
              <a:t>Open/Closed</a:t>
            </a:r>
            <a:endParaRPr sz="2700"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45" name="Google Shape;145;p24"/>
          <p:cNvSpPr/>
          <p:nvPr/>
        </p:nvSpPr>
        <p:spPr>
          <a:xfrm rot="5400000">
            <a:off x="402325" y="3968150"/>
            <a:ext cx="1325400" cy="489000"/>
          </a:xfrm>
          <a:prstGeom prst="homePlate">
            <a:avLst>
              <a:gd fmla="val 50000" name="adj"/>
            </a:avLst>
          </a:prstGeom>
          <a:solidFill>
            <a:srgbClr val="FF0000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9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p25"/>
          <p:cNvSpPr txBox="1"/>
          <p:nvPr>
            <p:ph type="title"/>
          </p:nvPr>
        </p:nvSpPr>
        <p:spPr>
          <a:xfrm>
            <a:off x="311725" y="500925"/>
            <a:ext cx="8520600" cy="623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What we learnt today and what’s next</a:t>
            </a:r>
            <a:endParaRPr/>
          </a:p>
        </p:txBody>
      </p:sp>
      <p:sp>
        <p:nvSpPr>
          <p:cNvPr id="151" name="Google Shape;151;p25"/>
          <p:cNvSpPr txBox="1"/>
          <p:nvPr/>
        </p:nvSpPr>
        <p:spPr>
          <a:xfrm>
            <a:off x="441775" y="1688200"/>
            <a:ext cx="8614500" cy="1477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Font typeface="Roboto"/>
              <a:buChar char="●"/>
            </a:pPr>
            <a:r>
              <a:rPr lang="en">
                <a:latin typeface="Roboto"/>
                <a:ea typeface="Roboto"/>
                <a:cs typeface="Roboto"/>
                <a:sym typeface="Roboto"/>
              </a:rPr>
              <a:t>Learnt how to identify the start and end of fertility and how to mark this on a chart</a:t>
            </a:r>
            <a:endParaRPr>
              <a:latin typeface="Roboto"/>
              <a:ea typeface="Roboto"/>
              <a:cs typeface="Roboto"/>
              <a:sym typeface="Roboto"/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Font typeface="Roboto"/>
              <a:buChar char="●"/>
            </a:pPr>
            <a:r>
              <a:rPr lang="en">
                <a:latin typeface="Roboto"/>
                <a:ea typeface="Roboto"/>
                <a:cs typeface="Roboto"/>
                <a:sym typeface="Roboto"/>
              </a:rPr>
              <a:t>Learnt about changes in the cervix and how to record this</a:t>
            </a:r>
            <a:endParaRPr>
              <a:latin typeface="Roboto"/>
              <a:ea typeface="Roboto"/>
              <a:cs typeface="Roboto"/>
              <a:sym typeface="Roboto"/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Font typeface="Roboto"/>
              <a:buChar char="●"/>
            </a:pPr>
            <a:r>
              <a:rPr lang="en">
                <a:latin typeface="Roboto"/>
                <a:ea typeface="Roboto"/>
                <a:cs typeface="Roboto"/>
                <a:sym typeface="Roboto"/>
              </a:rPr>
              <a:t>Book 3rd appointment</a:t>
            </a:r>
            <a:endParaRPr>
              <a:latin typeface="Roboto"/>
              <a:ea typeface="Roboto"/>
              <a:cs typeface="Roboto"/>
              <a:sym typeface="Roboto"/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Font typeface="Roboto"/>
              <a:buChar char="●"/>
            </a:pPr>
            <a:r>
              <a:rPr lang="en">
                <a:latin typeface="Roboto"/>
                <a:ea typeface="Roboto"/>
                <a:cs typeface="Roboto"/>
                <a:sym typeface="Roboto"/>
              </a:rPr>
              <a:t>Objectives of 3rd appt</a:t>
            </a:r>
            <a:endParaRPr>
              <a:latin typeface="Roboto"/>
              <a:ea typeface="Roboto"/>
              <a:cs typeface="Roboto"/>
              <a:sym typeface="Roboto"/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Font typeface="Roboto"/>
              <a:buChar char="●"/>
            </a:pPr>
            <a:r>
              <a:rPr lang="en">
                <a:latin typeface="Roboto"/>
                <a:ea typeface="Roboto"/>
                <a:cs typeface="Roboto"/>
                <a:sym typeface="Roboto"/>
              </a:rPr>
              <a:t>Present at next appointment with guidelines recorded on chart</a:t>
            </a:r>
            <a:endParaRPr>
              <a:latin typeface="Roboto"/>
              <a:ea typeface="Roboto"/>
              <a:cs typeface="Roboto"/>
              <a:sym typeface="Roboto"/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Font typeface="Roboto"/>
              <a:buChar char="●"/>
            </a:pPr>
            <a:r>
              <a:rPr lang="en">
                <a:latin typeface="Roboto"/>
                <a:ea typeface="Roboto"/>
                <a:cs typeface="Roboto"/>
                <a:sym typeface="Roboto"/>
              </a:rPr>
              <a:t>Contact if any questions</a:t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9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14"/>
          <p:cNvSpPr txBox="1"/>
          <p:nvPr>
            <p:ph type="title"/>
          </p:nvPr>
        </p:nvSpPr>
        <p:spPr>
          <a:xfrm>
            <a:off x="311300" y="500925"/>
            <a:ext cx="3704400" cy="2049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Session Overview</a:t>
            </a:r>
            <a:endParaRPr/>
          </a:p>
        </p:txBody>
      </p:sp>
      <p:sp>
        <p:nvSpPr>
          <p:cNvPr id="71" name="Google Shape;71;p14"/>
          <p:cNvSpPr txBox="1"/>
          <p:nvPr>
            <p:ph idx="2" type="body"/>
          </p:nvPr>
        </p:nvSpPr>
        <p:spPr>
          <a:xfrm>
            <a:off x="4879025" y="500925"/>
            <a:ext cx="3954000" cy="4111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Objectives:</a:t>
            </a:r>
            <a:endParaRPr/>
          </a:p>
          <a:p>
            <a:pPr indent="-311150" lvl="0" marL="457200" rtl="0" algn="l">
              <a:spcBef>
                <a:spcPts val="1200"/>
              </a:spcBef>
              <a:spcAft>
                <a:spcPts val="0"/>
              </a:spcAft>
              <a:buSzPts val="1300"/>
              <a:buChar char="●"/>
            </a:pPr>
            <a:r>
              <a:rPr lang="en"/>
              <a:t>Learn how to identify the start of fertility</a:t>
            </a:r>
            <a:endParaRPr/>
          </a:p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en"/>
              <a:t>Learn how to identify the end of fertility</a:t>
            </a:r>
            <a:endParaRPr/>
          </a:p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en"/>
              <a:t>Learn about another sign of fertility - changes in the cervix</a:t>
            </a:r>
            <a:endParaRPr/>
          </a:p>
        </p:txBody>
      </p:sp>
      <p:sp>
        <p:nvSpPr>
          <p:cNvPr id="72" name="Google Shape;72;p14"/>
          <p:cNvSpPr txBox="1"/>
          <p:nvPr>
            <p:ph idx="1" type="subTitle"/>
          </p:nvPr>
        </p:nvSpPr>
        <p:spPr>
          <a:xfrm>
            <a:off x="304800" y="2626725"/>
            <a:ext cx="3704400" cy="926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Consultation 2</a:t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6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15"/>
          <p:cNvSpPr txBox="1"/>
          <p:nvPr>
            <p:ph type="title"/>
          </p:nvPr>
        </p:nvSpPr>
        <p:spPr>
          <a:xfrm>
            <a:off x="311300" y="500925"/>
            <a:ext cx="3704400" cy="2049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Contract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6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900"/>
          </a:p>
        </p:txBody>
      </p:sp>
      <p:sp>
        <p:nvSpPr>
          <p:cNvPr id="78" name="Google Shape;78;p15"/>
          <p:cNvSpPr txBox="1"/>
          <p:nvPr>
            <p:ph idx="2" type="body"/>
          </p:nvPr>
        </p:nvSpPr>
        <p:spPr>
          <a:xfrm>
            <a:off x="4879025" y="500925"/>
            <a:ext cx="3954000" cy="4111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Follow up from consultation 1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rPr lang="en"/>
              <a:t>	</a:t>
            </a:r>
            <a:endParaRPr/>
          </a:p>
        </p:txBody>
      </p:sp>
      <p:sp>
        <p:nvSpPr>
          <p:cNvPr id="79" name="Google Shape;79;p15"/>
          <p:cNvSpPr txBox="1"/>
          <p:nvPr>
            <p:ph idx="1" type="subTitle"/>
          </p:nvPr>
        </p:nvSpPr>
        <p:spPr>
          <a:xfrm>
            <a:off x="311300" y="2674075"/>
            <a:ext cx="3704400" cy="926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Consultation 2</a:t>
            </a: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4" name="Google Shape;84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3" cy="5143499"/>
          </a:xfrm>
          <a:prstGeom prst="rect">
            <a:avLst/>
          </a:prstGeom>
          <a:noFill/>
          <a:ln>
            <a:noFill/>
          </a:ln>
        </p:spPr>
      </p:pic>
      <p:sp>
        <p:nvSpPr>
          <p:cNvPr id="85" name="Google Shape;85;p16"/>
          <p:cNvSpPr txBox="1"/>
          <p:nvPr/>
        </p:nvSpPr>
        <p:spPr>
          <a:xfrm>
            <a:off x="930875" y="1751325"/>
            <a:ext cx="3123900" cy="6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FF0000"/>
                </a:solidFill>
                <a:latin typeface="Roboto"/>
                <a:ea typeface="Roboto"/>
                <a:cs typeface="Roboto"/>
                <a:sym typeface="Roboto"/>
              </a:rPr>
              <a:t>Insert your clients chart in here and remove this one</a:t>
            </a:r>
            <a:endParaRPr b="1">
              <a:solidFill>
                <a:srgbClr val="FF0000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9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0" name="Google Shape;90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5400003">
            <a:off x="-902786" y="902790"/>
            <a:ext cx="5781524" cy="3975944"/>
          </a:xfrm>
          <a:prstGeom prst="rect">
            <a:avLst/>
          </a:prstGeom>
          <a:noFill/>
          <a:ln>
            <a:noFill/>
          </a:ln>
        </p:spPr>
      </p:pic>
      <p:sp>
        <p:nvSpPr>
          <p:cNvPr id="91" name="Google Shape;91;p17"/>
          <p:cNvSpPr txBox="1"/>
          <p:nvPr/>
        </p:nvSpPr>
        <p:spPr>
          <a:xfrm>
            <a:off x="4749050" y="1719750"/>
            <a:ext cx="29190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92" name="Google Shape;92;p17"/>
          <p:cNvSpPr txBox="1"/>
          <p:nvPr/>
        </p:nvSpPr>
        <p:spPr>
          <a:xfrm>
            <a:off x="4512400" y="1435750"/>
            <a:ext cx="3092400" cy="6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FF0000"/>
                </a:solidFill>
                <a:latin typeface="Roboto"/>
                <a:ea typeface="Roboto"/>
                <a:cs typeface="Roboto"/>
                <a:sym typeface="Roboto"/>
              </a:rPr>
              <a:t>Insert your clients chart and rotate to make it easier to read</a:t>
            </a:r>
            <a:endParaRPr b="1">
              <a:solidFill>
                <a:srgbClr val="FF0000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6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7" name="Google Shape;97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5400003">
            <a:off x="-902786" y="902790"/>
            <a:ext cx="5781524" cy="3975944"/>
          </a:xfrm>
          <a:prstGeom prst="rect">
            <a:avLst/>
          </a:prstGeom>
          <a:noFill/>
          <a:ln>
            <a:noFill/>
          </a:ln>
        </p:spPr>
      </p:pic>
      <p:sp>
        <p:nvSpPr>
          <p:cNvPr id="98" name="Google Shape;98;p18"/>
          <p:cNvSpPr txBox="1"/>
          <p:nvPr/>
        </p:nvSpPr>
        <p:spPr>
          <a:xfrm>
            <a:off x="4749050" y="1719750"/>
            <a:ext cx="29190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99" name="Google Shape;99;p18"/>
          <p:cNvSpPr txBox="1"/>
          <p:nvPr/>
        </p:nvSpPr>
        <p:spPr>
          <a:xfrm>
            <a:off x="4591275" y="1451550"/>
            <a:ext cx="3250200" cy="1046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Roboto"/>
                <a:ea typeface="Roboto"/>
                <a:cs typeface="Roboto"/>
                <a:sym typeface="Roboto"/>
              </a:rPr>
              <a:t>Looking for the first sign of any fertility which is marked by any mucus and a sensation that is not dry.</a:t>
            </a:r>
            <a:endParaRPr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Roboto"/>
                <a:ea typeface="Roboto"/>
                <a:cs typeface="Roboto"/>
                <a:sym typeface="Roboto"/>
              </a:rPr>
              <a:t>What day of the cycle do you see this?</a:t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00" name="Google Shape;100;p18"/>
          <p:cNvSpPr txBox="1"/>
          <p:nvPr/>
        </p:nvSpPr>
        <p:spPr>
          <a:xfrm>
            <a:off x="4536075" y="315550"/>
            <a:ext cx="3360600" cy="723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500">
                <a:latin typeface="Roboto"/>
                <a:ea typeface="Roboto"/>
                <a:cs typeface="Roboto"/>
                <a:sym typeface="Roboto"/>
              </a:rPr>
              <a:t>Start of Fertility</a:t>
            </a:r>
            <a:endParaRPr sz="35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01" name="Google Shape;101;p18"/>
          <p:cNvSpPr txBox="1"/>
          <p:nvPr/>
        </p:nvSpPr>
        <p:spPr>
          <a:xfrm>
            <a:off x="457550" y="2619075"/>
            <a:ext cx="2003700" cy="6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FF0000"/>
                </a:solidFill>
                <a:latin typeface="Roboto"/>
                <a:ea typeface="Roboto"/>
                <a:cs typeface="Roboto"/>
                <a:sym typeface="Roboto"/>
              </a:rPr>
              <a:t>Insert your own clients chart in portrait</a:t>
            </a:r>
            <a:endParaRPr b="1">
              <a:solidFill>
                <a:srgbClr val="FF0000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5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19"/>
          <p:cNvSpPr txBox="1"/>
          <p:nvPr>
            <p:ph type="title"/>
          </p:nvPr>
        </p:nvSpPr>
        <p:spPr>
          <a:xfrm>
            <a:off x="311725" y="500925"/>
            <a:ext cx="3706500" cy="2508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Establishing the end of fertility in a cycle</a:t>
            </a:r>
            <a:endParaRPr/>
          </a:p>
        </p:txBody>
      </p:sp>
      <p:sp>
        <p:nvSpPr>
          <p:cNvPr id="107" name="Google Shape;107;p19"/>
          <p:cNvSpPr txBox="1"/>
          <p:nvPr>
            <p:ph idx="1" type="body"/>
          </p:nvPr>
        </p:nvSpPr>
        <p:spPr>
          <a:xfrm>
            <a:off x="4644675" y="500925"/>
            <a:ext cx="4166400" cy="4098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Change from fertile mucus and sensation to a less </a:t>
            </a:r>
            <a:r>
              <a:rPr lang="en"/>
              <a:t>fertile</a:t>
            </a:r>
            <a:r>
              <a:rPr lang="en"/>
              <a:t> description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/>
              <a:t>Temperature rise - indicating ovulation has occurred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/>
              <a:t>Length of second phase of cycle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rPr lang="en"/>
              <a:t>Cycle length</a:t>
            </a:r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" name="Google Shape;112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5400003">
            <a:off x="-902786" y="902790"/>
            <a:ext cx="5781524" cy="3975944"/>
          </a:xfrm>
          <a:prstGeom prst="rect">
            <a:avLst/>
          </a:prstGeom>
          <a:noFill/>
          <a:ln>
            <a:noFill/>
          </a:ln>
        </p:spPr>
      </p:pic>
      <p:sp>
        <p:nvSpPr>
          <p:cNvPr id="113" name="Google Shape;113;p20"/>
          <p:cNvSpPr txBox="1"/>
          <p:nvPr/>
        </p:nvSpPr>
        <p:spPr>
          <a:xfrm>
            <a:off x="4749050" y="1719750"/>
            <a:ext cx="2919000" cy="1908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Roboto"/>
                <a:ea typeface="Roboto"/>
                <a:cs typeface="Roboto"/>
                <a:sym typeface="Roboto"/>
              </a:rPr>
              <a:t>Which mucus description do you think had the most fluid content?   Or which texture would be the easiest for sperm to move through?</a:t>
            </a:r>
            <a:endParaRPr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Roboto"/>
                <a:ea typeface="Roboto"/>
                <a:cs typeface="Roboto"/>
                <a:sym typeface="Roboto"/>
              </a:rPr>
              <a:t>And what about sensation? </a:t>
            </a:r>
            <a:endParaRPr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Roboto"/>
                <a:ea typeface="Roboto"/>
                <a:cs typeface="Roboto"/>
                <a:sym typeface="Roboto"/>
              </a:rPr>
              <a:t>We mark this day of the cycle with an X to indicate last fertile day</a:t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14" name="Google Shape;114;p20"/>
          <p:cNvSpPr txBox="1"/>
          <p:nvPr/>
        </p:nvSpPr>
        <p:spPr>
          <a:xfrm>
            <a:off x="189325" y="2256200"/>
            <a:ext cx="1845900" cy="6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FF0000"/>
                </a:solidFill>
                <a:latin typeface="Roboto"/>
                <a:ea typeface="Roboto"/>
                <a:cs typeface="Roboto"/>
                <a:sym typeface="Roboto"/>
              </a:rPr>
              <a:t>Insert your clients chart in portrait</a:t>
            </a:r>
            <a:endParaRPr b="1">
              <a:solidFill>
                <a:srgbClr val="FF0000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8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9" name="Google Shape;119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6800148" cy="5143499"/>
          </a:xfrm>
          <a:prstGeom prst="rect">
            <a:avLst/>
          </a:prstGeom>
          <a:noFill/>
          <a:ln>
            <a:noFill/>
          </a:ln>
        </p:spPr>
      </p:pic>
      <p:sp>
        <p:nvSpPr>
          <p:cNvPr id="120" name="Google Shape;120;p21"/>
          <p:cNvSpPr txBox="1"/>
          <p:nvPr/>
        </p:nvSpPr>
        <p:spPr>
          <a:xfrm>
            <a:off x="7068375" y="315550"/>
            <a:ext cx="1704000" cy="1046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Roboto"/>
                <a:ea typeface="Roboto"/>
                <a:cs typeface="Roboto"/>
                <a:sym typeface="Roboto"/>
              </a:rPr>
              <a:t>Where has the temperature rise occurred?  On what day of the cycle?</a:t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21" name="Google Shape;121;p21"/>
          <p:cNvSpPr txBox="1"/>
          <p:nvPr/>
        </p:nvSpPr>
        <p:spPr>
          <a:xfrm>
            <a:off x="7202475" y="1767100"/>
            <a:ext cx="1435800" cy="1046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Roboto"/>
                <a:ea typeface="Roboto"/>
                <a:cs typeface="Roboto"/>
                <a:sym typeface="Roboto"/>
              </a:rPr>
              <a:t>How does intercourse match up with fertile phase?</a:t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22" name="Google Shape;122;p21"/>
          <p:cNvSpPr txBox="1"/>
          <p:nvPr/>
        </p:nvSpPr>
        <p:spPr>
          <a:xfrm>
            <a:off x="7328775" y="3147638"/>
            <a:ext cx="1183200" cy="1046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Roboto"/>
                <a:ea typeface="Roboto"/>
                <a:cs typeface="Roboto"/>
                <a:sym typeface="Roboto"/>
              </a:rPr>
              <a:t>Length of second phase of cycle</a:t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23" name="Google Shape;123;p21"/>
          <p:cNvSpPr txBox="1"/>
          <p:nvPr/>
        </p:nvSpPr>
        <p:spPr>
          <a:xfrm>
            <a:off x="7328775" y="4338850"/>
            <a:ext cx="13095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Roboto"/>
                <a:ea typeface="Roboto"/>
                <a:cs typeface="Roboto"/>
                <a:sym typeface="Roboto"/>
              </a:rPr>
              <a:t>Cycle length</a:t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24" name="Google Shape;124;p21"/>
          <p:cNvSpPr txBox="1"/>
          <p:nvPr/>
        </p:nvSpPr>
        <p:spPr>
          <a:xfrm>
            <a:off x="757325" y="1719750"/>
            <a:ext cx="2271900" cy="646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500">
                <a:solidFill>
                  <a:srgbClr val="FF0000"/>
                </a:solidFill>
                <a:latin typeface="Roboto"/>
                <a:ea typeface="Roboto"/>
                <a:cs typeface="Roboto"/>
                <a:sym typeface="Roboto"/>
              </a:rPr>
              <a:t>Insert your own clients chart</a:t>
            </a:r>
            <a:endParaRPr b="1" sz="1500">
              <a:solidFill>
                <a:srgbClr val="FF0000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Paradigm">
  <a:themeElements>
    <a:clrScheme name="Paradigm">
      <a:dk1>
        <a:srgbClr val="31394D"/>
      </a:dk1>
      <a:lt1>
        <a:srgbClr val="FFFFFF"/>
      </a:lt1>
      <a:dk2>
        <a:srgbClr val="666666"/>
      </a:dk2>
      <a:lt2>
        <a:srgbClr val="626B73"/>
      </a:lt2>
      <a:accent1>
        <a:srgbClr val="002F4A"/>
      </a:accent1>
      <a:accent2>
        <a:srgbClr val="D9C4B1"/>
      </a:accent2>
      <a:accent3>
        <a:srgbClr val="EDE3DA"/>
      </a:accent3>
      <a:accent4>
        <a:srgbClr val="B85741"/>
      </a:accent4>
      <a:accent5>
        <a:srgbClr val="009384"/>
      </a:accent5>
      <a:accent6>
        <a:srgbClr val="D0F6FF"/>
      </a:accent6>
      <a:hlink>
        <a:srgbClr val="009384"/>
      </a:hlink>
      <a:folHlink>
        <a:srgbClr val="009384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