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2ee77d56f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2ee77d56f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309515de7d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309515de7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09515de7d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309515de7d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09515de7d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309515de7d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09515de7d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309515de7d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09515de7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309515de7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09515de7d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309515de7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to document everything, complete your NFNZ stats, diarise next appointment, send Zoom invite if appropriate, follow up on anything you promised to do.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ef55b65d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ef55b65d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overview of course</a:t>
            </a:r>
            <a:endParaRPr/>
          </a:p>
          <a:p>
            <a:pPr indent="0" lvl="0" marL="0" rtl="0" algn="l">
              <a:spcBef>
                <a:spcPts val="0"/>
              </a:spcBef>
              <a:spcAft>
                <a:spcPts val="0"/>
              </a:spcAft>
              <a:buNone/>
            </a:pPr>
            <a:r>
              <a:rPr lang="en"/>
              <a:t>Explain each session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ef55b65d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ef55b65d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responsibilities: observe signs of fertility daily and record, take temperature daily and record, action to do list, contact educator if any questions, attend all appointments, advance notice if not able to come to appointment.</a:t>
            </a:r>
            <a:endParaRPr/>
          </a:p>
          <a:p>
            <a:pPr indent="0" lvl="0" marL="0" rtl="0" algn="l">
              <a:spcBef>
                <a:spcPts val="0"/>
              </a:spcBef>
              <a:spcAft>
                <a:spcPts val="0"/>
              </a:spcAft>
              <a:buNone/>
            </a:pPr>
            <a:r>
              <a:rPr lang="en"/>
              <a:t>Educator - provide teaching as explained in each session, answer questions, privacy and confidentiality, follow up on what I say I will.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ef55b65d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ef55b65d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Rubella immunity, last smear, prescribed medications, supplements, personal lubricant, alcohol, smoking, vaping, recreational drugs, folic acid 800mcg, diet, exercise, BMI, stress management, length of time tc, how often having intercourse, cycle length range, past contraceptive use, previous pregnancies, dental check up, iodine 150mcg once pregnant, toxoplasmosis, listeria, stress management, toxins in workplace or home, abdominal surgeries, STIs, age, occupation.</a:t>
            </a:r>
            <a:endParaRPr/>
          </a:p>
          <a:p>
            <a:pPr indent="0" lvl="0" marL="0" rtl="0" algn="l">
              <a:spcBef>
                <a:spcPts val="0"/>
              </a:spcBef>
              <a:spcAft>
                <a:spcPts val="0"/>
              </a:spcAft>
              <a:buNone/>
            </a:pPr>
            <a:r>
              <a:rPr lang="en"/>
              <a:t>Males: laptop use, spas, saunas,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ef55b65d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ef55b65d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ef55b65d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ef55b65d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ef55b65d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ef55b65d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309515de7d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309515de7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309515de7d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1309515de7d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 Conceive</a:t>
            </a:r>
            <a:endParaRPr/>
          </a:p>
        </p:txBody>
      </p:sp>
      <p:sp>
        <p:nvSpPr>
          <p:cNvPr id="65" name="Google Shape;65;p13"/>
          <p:cNvSpPr txBox="1"/>
          <p:nvPr>
            <p:ph idx="1" type="subTitle"/>
          </p:nvPr>
        </p:nvSpPr>
        <p:spPr>
          <a:xfrm>
            <a:off x="311700" y="1878550"/>
            <a:ext cx="52893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1st Appointment - </a:t>
            </a:r>
            <a:r>
              <a:rPr b="1" lang="en">
                <a:solidFill>
                  <a:srgbClr val="FF0000"/>
                </a:solidFill>
              </a:rPr>
              <a:t>Put your clients name here</a:t>
            </a:r>
            <a:endParaRPr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2"/>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rotWithShape="1">
          <a:blip r:embed="rId3">
            <a:alphaModFix/>
          </a:blip>
          <a:srcRect b="0" l="0" r="0" t="0"/>
          <a:stretch/>
        </p:blipFill>
        <p:spPr>
          <a:xfrm>
            <a:off x="-9" y="57150"/>
            <a:ext cx="3886200" cy="5029201"/>
          </a:xfrm>
          <a:prstGeom prst="rect">
            <a:avLst/>
          </a:prstGeom>
          <a:noFill/>
          <a:ln>
            <a:noFill/>
          </a:ln>
        </p:spPr>
      </p:pic>
      <p:pic>
        <p:nvPicPr>
          <p:cNvPr id="126" name="Google Shape;126;p23"/>
          <p:cNvPicPr preferRelativeResize="0"/>
          <p:nvPr/>
        </p:nvPicPr>
        <p:blipFill rotWithShape="1">
          <a:blip r:embed="rId4">
            <a:alphaModFix/>
          </a:blip>
          <a:srcRect b="0" l="0" r="0" t="0"/>
          <a:stretch/>
        </p:blipFill>
        <p:spPr>
          <a:xfrm>
            <a:off x="4572000" y="1267163"/>
            <a:ext cx="3886200" cy="26091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4"/>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37" name="Google Shape;137;p25"/>
          <p:cNvSpPr txBox="1"/>
          <p:nvPr/>
        </p:nvSpPr>
        <p:spPr>
          <a:xfrm>
            <a:off x="1735550" y="1845975"/>
            <a:ext cx="386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Roboto"/>
                <a:ea typeface="Roboto"/>
                <a:cs typeface="Roboto"/>
                <a:sym typeface="Roboto"/>
              </a:rPr>
              <a:t>You can use this or any other example chart</a:t>
            </a:r>
            <a:endParaRPr b="1">
              <a:solidFill>
                <a:srgbClr val="FF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25" y="0"/>
            <a:ext cx="8520600" cy="112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700"/>
              <a:t>Review</a:t>
            </a:r>
            <a:endParaRPr sz="5700"/>
          </a:p>
        </p:txBody>
      </p:sp>
      <p:sp>
        <p:nvSpPr>
          <p:cNvPr id="143" name="Google Shape;143;p26"/>
          <p:cNvSpPr txBox="1"/>
          <p:nvPr/>
        </p:nvSpPr>
        <p:spPr>
          <a:xfrm>
            <a:off x="910825" y="1894650"/>
            <a:ext cx="7608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oboto"/>
                <a:ea typeface="Roboto"/>
                <a:cs typeface="Roboto"/>
                <a:sym typeface="Roboto"/>
              </a:rPr>
              <a:t>How are you going to fill in your chart?</a:t>
            </a:r>
            <a:endParaRPr sz="32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What’s next</a:t>
            </a:r>
            <a:endParaRPr/>
          </a:p>
        </p:txBody>
      </p:sp>
      <p:sp>
        <p:nvSpPr>
          <p:cNvPr id="149" name="Google Shape;149;p27"/>
          <p:cNvSpPr txBox="1"/>
          <p:nvPr>
            <p:ph idx="1" type="body"/>
          </p:nvPr>
        </p:nvSpPr>
        <p:spPr>
          <a:xfrm>
            <a:off x="4847975" y="1422750"/>
            <a:ext cx="3127500" cy="229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600"/>
              <a:t>Next contact</a:t>
            </a:r>
            <a:endParaRPr sz="2600"/>
          </a:p>
          <a:p>
            <a:pPr indent="0" lvl="0" marL="0" rtl="0" algn="l">
              <a:spcBef>
                <a:spcPts val="1200"/>
              </a:spcBef>
              <a:spcAft>
                <a:spcPts val="0"/>
              </a:spcAft>
              <a:buNone/>
            </a:pPr>
            <a:r>
              <a:rPr lang="en" sz="2600"/>
              <a:t>Next appointment</a:t>
            </a:r>
            <a:endParaRPr sz="2600"/>
          </a:p>
          <a:p>
            <a:pPr indent="0" lvl="0" marL="0" rtl="0" algn="l">
              <a:spcBef>
                <a:spcPts val="1200"/>
              </a:spcBef>
              <a:spcAft>
                <a:spcPts val="0"/>
              </a:spcAft>
              <a:buNone/>
            </a:pPr>
            <a:r>
              <a:rPr lang="en" sz="2600"/>
              <a:t>To Do List</a:t>
            </a:r>
            <a:endParaRPr sz="2600"/>
          </a:p>
          <a:p>
            <a:pPr indent="0" lvl="0" marL="0" rtl="0" algn="l">
              <a:spcBef>
                <a:spcPts val="1200"/>
              </a:spcBef>
              <a:spcAft>
                <a:spcPts val="1200"/>
              </a:spcAft>
              <a:buNone/>
            </a:pPr>
            <a:r>
              <a:rPr lang="en" sz="2600"/>
              <a:t>Payment</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Course Overview</a:t>
            </a:r>
            <a:endParaRPr/>
          </a:p>
        </p:txBody>
      </p:sp>
      <p:sp>
        <p:nvSpPr>
          <p:cNvPr id="71" name="Google Shape;71;p14"/>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Consultation 1</a:t>
            </a:r>
            <a:endParaRPr/>
          </a:p>
          <a:p>
            <a:pPr indent="0" lvl="0" marL="0" rtl="0" algn="l">
              <a:spcBef>
                <a:spcPts val="1200"/>
              </a:spcBef>
              <a:spcAft>
                <a:spcPts val="0"/>
              </a:spcAft>
              <a:buNone/>
            </a:pPr>
            <a:r>
              <a:rPr lang="en"/>
              <a:t>Consultation 2</a:t>
            </a:r>
            <a:endParaRPr/>
          </a:p>
          <a:p>
            <a:pPr indent="0" lvl="0" marL="0" rtl="0" algn="l">
              <a:spcBef>
                <a:spcPts val="1200"/>
              </a:spcBef>
              <a:spcAft>
                <a:spcPts val="1200"/>
              </a:spcAft>
              <a:buNone/>
            </a:pPr>
            <a:r>
              <a:rPr lang="en"/>
              <a:t>Consultation 3</a:t>
            </a:r>
            <a:endParaRPr/>
          </a:p>
        </p:txBody>
      </p:sp>
      <p:sp>
        <p:nvSpPr>
          <p:cNvPr id="72" name="Google Shape;72;p14"/>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 Consultations via Zoom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Contract</a:t>
            </a:r>
            <a:endParaRPr/>
          </a:p>
        </p:txBody>
      </p:sp>
      <p:sp>
        <p:nvSpPr>
          <p:cNvPr id="78" name="Google Shape;78;p1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Client	</a:t>
            </a:r>
            <a:endParaRPr/>
          </a:p>
        </p:txBody>
      </p:sp>
      <p:sp>
        <p:nvSpPr>
          <p:cNvPr id="79" name="Google Shape;79;p1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Educator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Client History</a:t>
            </a:r>
            <a:endParaRPr/>
          </a:p>
        </p:txBody>
      </p:sp>
      <p:sp>
        <p:nvSpPr>
          <p:cNvPr id="85" name="Google Shape;85;p16"/>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Female</a:t>
            </a:r>
            <a:endParaRPr/>
          </a:p>
        </p:txBody>
      </p:sp>
      <p:sp>
        <p:nvSpPr>
          <p:cNvPr id="86" name="Google Shape;86;p16"/>
          <p:cNvSpPr txBox="1"/>
          <p:nvPr>
            <p:ph idx="2" type="body"/>
          </p:nvPr>
        </p:nvSpPr>
        <p:spPr>
          <a:xfrm>
            <a:off x="4832425" y="1547275"/>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Male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Anatomy and Physiology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500925"/>
            <a:ext cx="8520600" cy="62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Male Reproductive System</a:t>
            </a:r>
            <a:endParaRPr/>
          </a:p>
        </p:txBody>
      </p:sp>
      <p:pic>
        <p:nvPicPr>
          <p:cNvPr id="97" name="Google Shape;97;p18"/>
          <p:cNvPicPr preferRelativeResize="0"/>
          <p:nvPr/>
        </p:nvPicPr>
        <p:blipFill>
          <a:blip r:embed="rId3">
            <a:alphaModFix/>
          </a:blip>
          <a:stretch>
            <a:fillRect/>
          </a:stretch>
        </p:blipFill>
        <p:spPr>
          <a:xfrm>
            <a:off x="1532850" y="1330575"/>
            <a:ext cx="6218849" cy="381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500925"/>
            <a:ext cx="8520600" cy="62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Fem</a:t>
            </a:r>
            <a:r>
              <a:rPr lang="en"/>
              <a:t>ale Reproductive System</a:t>
            </a:r>
            <a:endParaRPr/>
          </a:p>
        </p:txBody>
      </p:sp>
      <p:pic>
        <p:nvPicPr>
          <p:cNvPr id="103" name="Google Shape;103;p19"/>
          <p:cNvPicPr preferRelativeResize="0"/>
          <p:nvPr/>
        </p:nvPicPr>
        <p:blipFill>
          <a:blip r:embed="rId3">
            <a:alphaModFix/>
          </a:blip>
          <a:stretch>
            <a:fillRect/>
          </a:stretch>
        </p:blipFill>
        <p:spPr>
          <a:xfrm>
            <a:off x="1974450" y="1335225"/>
            <a:ext cx="5431226" cy="380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300" y="500925"/>
            <a:ext cx="3704400" cy="3619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Sympto-Thermal Method</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rPr lang="en"/>
              <a:t>Combined Fertility</a:t>
            </a:r>
            <a:endParaRPr/>
          </a:p>
        </p:txBody>
      </p:sp>
      <p:pic>
        <p:nvPicPr>
          <p:cNvPr id="109" name="Google Shape;109;p20"/>
          <p:cNvPicPr preferRelativeResize="0"/>
          <p:nvPr/>
        </p:nvPicPr>
        <p:blipFill rotWithShape="1">
          <a:blip r:embed="rId3">
            <a:alphaModFix/>
          </a:blip>
          <a:srcRect b="0" l="0" r="0" t="0"/>
          <a:stretch/>
        </p:blipFill>
        <p:spPr>
          <a:xfrm>
            <a:off x="4629225" y="0"/>
            <a:ext cx="3953999"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a:t>Charting</a:t>
            </a:r>
            <a:endParaRPr/>
          </a:p>
        </p:txBody>
      </p:sp>
      <p:pic>
        <p:nvPicPr>
          <p:cNvPr id="115" name="Google Shape;115;p21"/>
          <p:cNvPicPr preferRelativeResize="0"/>
          <p:nvPr/>
        </p:nvPicPr>
        <p:blipFill rotWithShape="1">
          <a:blip r:embed="rId3">
            <a:alphaModFix/>
          </a:blip>
          <a:srcRect b="0" l="0" r="0" t="0"/>
          <a:stretch/>
        </p:blipFill>
        <p:spPr>
          <a:xfrm>
            <a:off x="2323725" y="947400"/>
            <a:ext cx="6602460" cy="3713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